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3" r:id="rId23"/>
    <p:sldId id="284" r:id="rId24"/>
    <p:sldId id="285" r:id="rId25"/>
    <p:sldId id="277" r:id="rId26"/>
    <p:sldId id="278" r:id="rId27"/>
    <p:sldId id="279" r:id="rId28"/>
    <p:sldId id="280" r:id="rId29"/>
    <p:sldId id="281" r:id="rId30"/>
    <p:sldId id="286" r:id="rId31"/>
    <p:sldId id="287" r:id="rId32"/>
    <p:sldId id="288" r:id="rId33"/>
    <p:sldId id="289" r:id="rId34"/>
    <p:sldId id="290" r:id="rId35"/>
    <p:sldId id="291" r:id="rId36"/>
    <p:sldId id="292" r:id="rId37"/>
    <p:sldId id="293" r:id="rId38"/>
    <p:sldId id="294" r:id="rId39"/>
    <p:sldId id="295" r:id="rId40"/>
    <p:sldId id="297" r:id="rId41"/>
    <p:sldId id="298" r:id="rId42"/>
    <p:sldId id="296" r:id="rId43"/>
    <p:sldId id="299" r:id="rId44"/>
    <p:sldId id="300" r:id="rId45"/>
    <p:sldId id="301" r:id="rId46"/>
    <p:sldId id="302" r:id="rId47"/>
    <p:sldId id="303" r:id="rId48"/>
    <p:sldId id="304" r:id="rId49"/>
    <p:sldId id="282" r:id="rId50"/>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5" d="100"/>
          <a:sy n="85" d="100"/>
        </p:scale>
        <p:origin x="51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0543834436339629"/>
          <c:y val="7.3166270349368942E-2"/>
        </c:manualLayout>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1.4889578603288087E-2"/>
          <c:y val="0.22403166313557796"/>
          <c:w val="0.6609101009613062"/>
          <c:h val="0.77596833686442201"/>
        </c:manualLayout>
      </c:layout>
      <c:pie3DChart>
        <c:varyColors val="1"/>
        <c:ser>
          <c:idx val="0"/>
          <c:order val="0"/>
          <c:tx>
            <c:strRef>
              <c:f>Hoja1!$B$1</c:f>
              <c:strCache>
                <c:ptCount val="1"/>
                <c:pt idx="0">
                  <c:v>CONTRATACIÓN</c:v>
                </c:pt>
              </c:strCache>
            </c:strRef>
          </c:tx>
          <c:dLbls>
            <c:spPr>
              <a:noFill/>
              <a:ln>
                <a:noFill/>
              </a:ln>
              <a:effectLst/>
            </c:spPr>
            <c:txPr>
              <a:bodyPr wrap="square" lIns="38100" tIns="19050" rIns="38100" bIns="19050" anchor="ctr">
                <a:spAutoFit/>
              </a:bodyPr>
              <a:lstStyle/>
              <a:p>
                <a:pPr>
                  <a:defRPr sz="1400"/>
                </a:pPr>
                <a:endParaRPr lang="es-CO"/>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Hoja1!$A$2:$A$3</c:f>
              <c:strCache>
                <c:ptCount val="2"/>
                <c:pt idx="0">
                  <c:v>Compra o Adquisición Simplificada</c:v>
                </c:pt>
                <c:pt idx="1">
                  <c:v>Selección Directa</c:v>
                </c:pt>
              </c:strCache>
            </c:strRef>
          </c:cat>
          <c:val>
            <c:numRef>
              <c:f>Hoja1!$B$2:$B$3</c:f>
              <c:numCache>
                <c:formatCode>General</c:formatCode>
                <c:ptCount val="2"/>
                <c:pt idx="0">
                  <c:v>70</c:v>
                </c:pt>
                <c:pt idx="1">
                  <c:v>12</c:v>
                </c:pt>
              </c:numCache>
            </c:numRef>
          </c:val>
        </c:ser>
        <c:dLbls>
          <c:showLegendKey val="0"/>
          <c:showVal val="0"/>
          <c:showCatName val="0"/>
          <c:showSerName val="0"/>
          <c:showPercent val="1"/>
          <c:showBubbleSize val="0"/>
          <c:showLeaderLines val="1"/>
        </c:dLbls>
      </c:pie3DChart>
    </c:plotArea>
    <c:legend>
      <c:legendPos val="r"/>
      <c:layout/>
      <c:overlay val="0"/>
      <c:txPr>
        <a:bodyPr/>
        <a:lstStyle/>
        <a:p>
          <a:pPr>
            <a:defRPr sz="1100"/>
          </a:pPr>
          <a:endParaRPr lang="es-CO"/>
        </a:p>
      </c:txPr>
    </c:legend>
    <c:plotVisOnly val="1"/>
    <c:dispBlanksAs val="gap"/>
    <c:showDLblsOverMax val="0"/>
  </c:chart>
  <c:txPr>
    <a:bodyPr/>
    <a:lstStyle/>
    <a:p>
      <a:pPr>
        <a:defRPr sz="1800"/>
      </a:pPr>
      <a:endParaRPr lang="es-CO"/>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50E1AC-7594-446A-9895-84DFB65F9732}" type="doc">
      <dgm:prSet loTypeId="urn:microsoft.com/office/officeart/2005/8/layout/hProcess9" loCatId="process" qsTypeId="urn:microsoft.com/office/officeart/2005/8/quickstyle/simple1" qsCatId="simple" csTypeId="urn:microsoft.com/office/officeart/2005/8/colors/colorful1" csCatId="colorful" phldr="1"/>
      <dgm:spPr/>
    </dgm:pt>
    <dgm:pt modelId="{A195DA7C-A651-4C46-8C63-0E1F789E0F71}">
      <dgm:prSet phldrT="[Texto]"/>
      <dgm:spPr>
        <a:solidFill>
          <a:srgbClr val="C00000"/>
        </a:solidFill>
      </dgm:spPr>
      <dgm:t>
        <a:bodyPr/>
        <a:lstStyle/>
        <a:p>
          <a:r>
            <a:rPr lang="es-CO" dirty="0" smtClean="0"/>
            <a:t>Excedentes Proyectos Liquidados vigencia anterior</a:t>
          </a:r>
        </a:p>
        <a:p>
          <a:r>
            <a:rPr lang="es-CO" dirty="0" smtClean="0"/>
            <a:t>$2.354.419.878</a:t>
          </a:r>
          <a:endParaRPr lang="es-CO" dirty="0"/>
        </a:p>
      </dgm:t>
    </dgm:pt>
    <dgm:pt modelId="{25013136-9DE7-4469-B7C3-A0965D322256}" type="parTrans" cxnId="{76F8223A-93EE-4D17-B31E-030914C256F2}">
      <dgm:prSet/>
      <dgm:spPr/>
      <dgm:t>
        <a:bodyPr/>
        <a:lstStyle/>
        <a:p>
          <a:endParaRPr lang="es-CO"/>
        </a:p>
      </dgm:t>
    </dgm:pt>
    <dgm:pt modelId="{7D05BE4E-E35E-41CB-81A2-19851A7905CE}" type="sibTrans" cxnId="{76F8223A-93EE-4D17-B31E-030914C256F2}">
      <dgm:prSet/>
      <dgm:spPr/>
      <dgm:t>
        <a:bodyPr/>
        <a:lstStyle/>
        <a:p>
          <a:endParaRPr lang="es-CO"/>
        </a:p>
      </dgm:t>
    </dgm:pt>
    <dgm:pt modelId="{78C8F48A-E93D-4B08-8F02-8329EFE68268}">
      <dgm:prSet phldrT="[Texto]"/>
      <dgm:spPr>
        <a:solidFill>
          <a:srgbClr val="92D050"/>
        </a:solidFill>
      </dgm:spPr>
      <dgm:t>
        <a:bodyPr/>
        <a:lstStyle/>
        <a:p>
          <a:r>
            <a:rPr lang="es-CO" dirty="0" smtClean="0"/>
            <a:t>Excedentes Proyectos Liquidados vigencia 2018</a:t>
          </a:r>
        </a:p>
        <a:p>
          <a:r>
            <a:rPr lang="es-CO" dirty="0" smtClean="0"/>
            <a:t>$1.208.094.367</a:t>
          </a:r>
          <a:endParaRPr lang="es-CO" dirty="0"/>
        </a:p>
      </dgm:t>
    </dgm:pt>
    <dgm:pt modelId="{1BEDB18B-B9B8-4E04-A1D4-FA456F76B593}" type="parTrans" cxnId="{6BC2E414-2313-4BA8-B2F2-4F343A202F58}">
      <dgm:prSet/>
      <dgm:spPr/>
      <dgm:t>
        <a:bodyPr/>
        <a:lstStyle/>
        <a:p>
          <a:endParaRPr lang="es-CO"/>
        </a:p>
      </dgm:t>
    </dgm:pt>
    <dgm:pt modelId="{13FA354C-A433-4936-A6AB-277DDDA2A53F}" type="sibTrans" cxnId="{6BC2E414-2313-4BA8-B2F2-4F343A202F58}">
      <dgm:prSet/>
      <dgm:spPr/>
      <dgm:t>
        <a:bodyPr/>
        <a:lstStyle/>
        <a:p>
          <a:endParaRPr lang="es-CO"/>
        </a:p>
      </dgm:t>
    </dgm:pt>
    <dgm:pt modelId="{6F4BA2D8-6C71-45A3-B177-5711A2685322}">
      <dgm:prSet phldrT="[Texto]"/>
      <dgm:spPr>
        <a:solidFill>
          <a:srgbClr val="7030A0"/>
        </a:solidFill>
      </dgm:spPr>
      <dgm:t>
        <a:bodyPr/>
        <a:lstStyle/>
        <a:p>
          <a:r>
            <a:rPr lang="es-CO" dirty="0" smtClean="0"/>
            <a:t>Total Excedentes Proyectos Liquidados Fondos Especiales</a:t>
          </a:r>
        </a:p>
        <a:p>
          <a:r>
            <a:rPr lang="es-CO" dirty="0" smtClean="0"/>
            <a:t>$3.562.514.245</a:t>
          </a:r>
          <a:endParaRPr lang="es-CO" dirty="0"/>
        </a:p>
      </dgm:t>
    </dgm:pt>
    <dgm:pt modelId="{405F7F5F-6895-4A93-BF77-B6EB974D431D}" type="parTrans" cxnId="{46304AC1-BC0D-4A1E-A827-CAB659C00C37}">
      <dgm:prSet/>
      <dgm:spPr/>
      <dgm:t>
        <a:bodyPr/>
        <a:lstStyle/>
        <a:p>
          <a:endParaRPr lang="es-CO"/>
        </a:p>
      </dgm:t>
    </dgm:pt>
    <dgm:pt modelId="{B74B24DA-7C2B-4E0E-8035-92020AC5589D}" type="sibTrans" cxnId="{46304AC1-BC0D-4A1E-A827-CAB659C00C37}">
      <dgm:prSet/>
      <dgm:spPr/>
      <dgm:t>
        <a:bodyPr/>
        <a:lstStyle/>
        <a:p>
          <a:endParaRPr lang="es-CO"/>
        </a:p>
      </dgm:t>
    </dgm:pt>
    <dgm:pt modelId="{590B3EE6-ACF6-444F-8780-E95E919A4409}" type="pres">
      <dgm:prSet presAssocID="{AF50E1AC-7594-446A-9895-84DFB65F9732}" presName="CompostProcess" presStyleCnt="0">
        <dgm:presLayoutVars>
          <dgm:dir/>
          <dgm:resizeHandles val="exact"/>
        </dgm:presLayoutVars>
      </dgm:prSet>
      <dgm:spPr/>
    </dgm:pt>
    <dgm:pt modelId="{F9AC2D14-2B39-479B-A53B-52D322DEB308}" type="pres">
      <dgm:prSet presAssocID="{AF50E1AC-7594-446A-9895-84DFB65F9732}" presName="arrow" presStyleLbl="bgShp" presStyleIdx="0" presStyleCnt="1" custScaleX="83873" custLinFactNeighborX="-29514" custLinFactNeighborY="-2034"/>
      <dgm:spPr/>
    </dgm:pt>
    <dgm:pt modelId="{7238AFE3-9894-4C27-AC34-708AA8DB6178}" type="pres">
      <dgm:prSet presAssocID="{AF50E1AC-7594-446A-9895-84DFB65F9732}" presName="linearProcess" presStyleCnt="0"/>
      <dgm:spPr/>
    </dgm:pt>
    <dgm:pt modelId="{4F035CEC-E2BB-4F5B-9823-68B89C5021C7}" type="pres">
      <dgm:prSet presAssocID="{A195DA7C-A651-4C46-8C63-0E1F789E0F71}" presName="textNode" presStyleLbl="node1" presStyleIdx="0" presStyleCnt="3" custScaleX="87358" custLinFactX="-9843" custLinFactNeighborX="-100000" custLinFactNeighborY="-2245">
        <dgm:presLayoutVars>
          <dgm:bulletEnabled val="1"/>
        </dgm:presLayoutVars>
      </dgm:prSet>
      <dgm:spPr/>
      <dgm:t>
        <a:bodyPr/>
        <a:lstStyle/>
        <a:p>
          <a:endParaRPr lang="es-CO"/>
        </a:p>
      </dgm:t>
    </dgm:pt>
    <dgm:pt modelId="{5B5A9977-0F5E-4835-B52C-E9C5C8E90DF3}" type="pres">
      <dgm:prSet presAssocID="{7D05BE4E-E35E-41CB-81A2-19851A7905CE}" presName="sibTrans" presStyleCnt="0"/>
      <dgm:spPr/>
    </dgm:pt>
    <dgm:pt modelId="{B8CC2AC2-7C35-4449-A403-162A896A44F6}" type="pres">
      <dgm:prSet presAssocID="{78C8F48A-E93D-4B08-8F02-8329EFE68268}" presName="textNode" presStyleLbl="node1" presStyleIdx="1" presStyleCnt="3" custScaleX="78500" custLinFactNeighborX="-79813" custLinFactNeighborY="-2897">
        <dgm:presLayoutVars>
          <dgm:bulletEnabled val="1"/>
        </dgm:presLayoutVars>
      </dgm:prSet>
      <dgm:spPr/>
      <dgm:t>
        <a:bodyPr/>
        <a:lstStyle/>
        <a:p>
          <a:endParaRPr lang="es-CO"/>
        </a:p>
      </dgm:t>
    </dgm:pt>
    <dgm:pt modelId="{FD2C8921-BD0E-4E72-BA82-87AC5DD89410}" type="pres">
      <dgm:prSet presAssocID="{13FA354C-A433-4936-A6AB-277DDDA2A53F}" presName="sibTrans" presStyleCnt="0"/>
      <dgm:spPr/>
    </dgm:pt>
    <dgm:pt modelId="{78A9E783-8B14-4A29-A549-F7308CF8B7A8}" type="pres">
      <dgm:prSet presAssocID="{6F4BA2D8-6C71-45A3-B177-5711A2685322}" presName="textNode" presStyleLbl="node1" presStyleIdx="2" presStyleCnt="3" custScaleX="77768" custScaleY="97451" custLinFactX="9534" custLinFactNeighborX="100000" custLinFactNeighborY="-2897">
        <dgm:presLayoutVars>
          <dgm:bulletEnabled val="1"/>
        </dgm:presLayoutVars>
      </dgm:prSet>
      <dgm:spPr/>
      <dgm:t>
        <a:bodyPr/>
        <a:lstStyle/>
        <a:p>
          <a:endParaRPr lang="es-CO"/>
        </a:p>
      </dgm:t>
    </dgm:pt>
  </dgm:ptLst>
  <dgm:cxnLst>
    <dgm:cxn modelId="{6BC2E414-2313-4BA8-B2F2-4F343A202F58}" srcId="{AF50E1AC-7594-446A-9895-84DFB65F9732}" destId="{78C8F48A-E93D-4B08-8F02-8329EFE68268}" srcOrd="1" destOrd="0" parTransId="{1BEDB18B-B9B8-4E04-A1D4-FA456F76B593}" sibTransId="{13FA354C-A433-4936-A6AB-277DDDA2A53F}"/>
    <dgm:cxn modelId="{4F49C5B2-F1A6-40A4-AD6B-A7AB08F5D2AC}" type="presOf" srcId="{78C8F48A-E93D-4B08-8F02-8329EFE68268}" destId="{B8CC2AC2-7C35-4449-A403-162A896A44F6}" srcOrd="0" destOrd="0" presId="urn:microsoft.com/office/officeart/2005/8/layout/hProcess9"/>
    <dgm:cxn modelId="{89C1C54D-716F-4B0F-81D0-BFC587BC8332}" type="presOf" srcId="{A195DA7C-A651-4C46-8C63-0E1F789E0F71}" destId="{4F035CEC-E2BB-4F5B-9823-68B89C5021C7}" srcOrd="0" destOrd="0" presId="urn:microsoft.com/office/officeart/2005/8/layout/hProcess9"/>
    <dgm:cxn modelId="{46304AC1-BC0D-4A1E-A827-CAB659C00C37}" srcId="{AF50E1AC-7594-446A-9895-84DFB65F9732}" destId="{6F4BA2D8-6C71-45A3-B177-5711A2685322}" srcOrd="2" destOrd="0" parTransId="{405F7F5F-6895-4A93-BF77-B6EB974D431D}" sibTransId="{B74B24DA-7C2B-4E0E-8035-92020AC5589D}"/>
    <dgm:cxn modelId="{76F8223A-93EE-4D17-B31E-030914C256F2}" srcId="{AF50E1AC-7594-446A-9895-84DFB65F9732}" destId="{A195DA7C-A651-4C46-8C63-0E1F789E0F71}" srcOrd="0" destOrd="0" parTransId="{25013136-9DE7-4469-B7C3-A0965D322256}" sibTransId="{7D05BE4E-E35E-41CB-81A2-19851A7905CE}"/>
    <dgm:cxn modelId="{E361B190-6031-4AF8-8FDA-6F88BC2DCDFF}" type="presOf" srcId="{6F4BA2D8-6C71-45A3-B177-5711A2685322}" destId="{78A9E783-8B14-4A29-A549-F7308CF8B7A8}" srcOrd="0" destOrd="0" presId="urn:microsoft.com/office/officeart/2005/8/layout/hProcess9"/>
    <dgm:cxn modelId="{70FE78A1-CBED-4DD3-90C0-D668F83E885D}" type="presOf" srcId="{AF50E1AC-7594-446A-9895-84DFB65F9732}" destId="{590B3EE6-ACF6-444F-8780-E95E919A4409}" srcOrd="0" destOrd="0" presId="urn:microsoft.com/office/officeart/2005/8/layout/hProcess9"/>
    <dgm:cxn modelId="{D60B0818-4E0D-4DF1-9C5A-179A905A3557}" type="presParOf" srcId="{590B3EE6-ACF6-444F-8780-E95E919A4409}" destId="{F9AC2D14-2B39-479B-A53B-52D322DEB308}" srcOrd="0" destOrd="0" presId="urn:microsoft.com/office/officeart/2005/8/layout/hProcess9"/>
    <dgm:cxn modelId="{8CF690AD-05FF-4CE2-A406-01CD8123BBDB}" type="presParOf" srcId="{590B3EE6-ACF6-444F-8780-E95E919A4409}" destId="{7238AFE3-9894-4C27-AC34-708AA8DB6178}" srcOrd="1" destOrd="0" presId="urn:microsoft.com/office/officeart/2005/8/layout/hProcess9"/>
    <dgm:cxn modelId="{662CF800-208D-4A5C-B8ED-43001E0FD4A8}" type="presParOf" srcId="{7238AFE3-9894-4C27-AC34-708AA8DB6178}" destId="{4F035CEC-E2BB-4F5B-9823-68B89C5021C7}" srcOrd="0" destOrd="0" presId="urn:microsoft.com/office/officeart/2005/8/layout/hProcess9"/>
    <dgm:cxn modelId="{0E3FD466-B1C3-4E06-A965-FF5F632BA956}" type="presParOf" srcId="{7238AFE3-9894-4C27-AC34-708AA8DB6178}" destId="{5B5A9977-0F5E-4835-B52C-E9C5C8E90DF3}" srcOrd="1" destOrd="0" presId="urn:microsoft.com/office/officeart/2005/8/layout/hProcess9"/>
    <dgm:cxn modelId="{7ECD5C52-FCE1-4748-BBBA-0082953AE18B}" type="presParOf" srcId="{7238AFE3-9894-4C27-AC34-708AA8DB6178}" destId="{B8CC2AC2-7C35-4449-A403-162A896A44F6}" srcOrd="2" destOrd="0" presId="urn:microsoft.com/office/officeart/2005/8/layout/hProcess9"/>
    <dgm:cxn modelId="{A79E3D6B-EEBB-4F19-9969-2C19ACAA053B}" type="presParOf" srcId="{7238AFE3-9894-4C27-AC34-708AA8DB6178}" destId="{FD2C8921-BD0E-4E72-BA82-87AC5DD89410}" srcOrd="3" destOrd="0" presId="urn:microsoft.com/office/officeart/2005/8/layout/hProcess9"/>
    <dgm:cxn modelId="{0F485235-1730-4805-BE21-D8C78EE09C73}" type="presParOf" srcId="{7238AFE3-9894-4C27-AC34-708AA8DB6178}" destId="{78A9E783-8B14-4A29-A549-F7308CF8B7A8}"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AC2D14-2B39-479B-A53B-52D322DEB308}">
      <dsp:nvSpPr>
        <dsp:cNvPr id="0" name=""/>
        <dsp:cNvSpPr/>
      </dsp:nvSpPr>
      <dsp:spPr>
        <a:xfrm>
          <a:off x="0" y="0"/>
          <a:ext cx="6898918" cy="5103571"/>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035CEC-E2BB-4F5B-9823-68B89C5021C7}">
      <dsp:nvSpPr>
        <dsp:cNvPr id="0" name=""/>
        <dsp:cNvSpPr/>
      </dsp:nvSpPr>
      <dsp:spPr>
        <a:xfrm>
          <a:off x="86397" y="1485241"/>
          <a:ext cx="2900152" cy="2041428"/>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CO" sz="2100" kern="1200" dirty="0" smtClean="0"/>
            <a:t>Excedentes Proyectos Liquidados vigencia anterior</a:t>
          </a:r>
        </a:p>
        <a:p>
          <a:pPr lvl="0" algn="ctr" defTabSz="933450">
            <a:lnSpc>
              <a:spcPct val="90000"/>
            </a:lnSpc>
            <a:spcBef>
              <a:spcPct val="0"/>
            </a:spcBef>
            <a:spcAft>
              <a:spcPct val="35000"/>
            </a:spcAft>
          </a:pPr>
          <a:r>
            <a:rPr lang="es-CO" sz="2100" kern="1200" dirty="0" smtClean="0"/>
            <a:t>$2.354.419.878</a:t>
          </a:r>
          <a:endParaRPr lang="es-CO" sz="2100" kern="1200" dirty="0"/>
        </a:p>
      </dsp:txBody>
      <dsp:txXfrm>
        <a:off x="186051" y="1584895"/>
        <a:ext cx="2700844" cy="1842120"/>
      </dsp:txXfrm>
    </dsp:sp>
    <dsp:sp modelId="{B8CC2AC2-7C35-4449-A403-162A896A44F6}">
      <dsp:nvSpPr>
        <dsp:cNvPr id="0" name=""/>
        <dsp:cNvSpPr/>
      </dsp:nvSpPr>
      <dsp:spPr>
        <a:xfrm>
          <a:off x="3542468" y="1471931"/>
          <a:ext cx="2606080" cy="2041428"/>
        </a:xfrm>
        <a:prstGeom prst="round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CO" sz="2100" kern="1200" dirty="0" smtClean="0"/>
            <a:t>Excedentes Proyectos Liquidados vigencia 2018</a:t>
          </a:r>
        </a:p>
        <a:p>
          <a:pPr lvl="0" algn="ctr" defTabSz="933450">
            <a:lnSpc>
              <a:spcPct val="90000"/>
            </a:lnSpc>
            <a:spcBef>
              <a:spcPct val="0"/>
            </a:spcBef>
            <a:spcAft>
              <a:spcPct val="35000"/>
            </a:spcAft>
          </a:pPr>
          <a:r>
            <a:rPr lang="es-CO" sz="2100" kern="1200" dirty="0" smtClean="0"/>
            <a:t>$1.208.094.367</a:t>
          </a:r>
          <a:endParaRPr lang="es-CO" sz="2100" kern="1200" dirty="0"/>
        </a:p>
      </dsp:txBody>
      <dsp:txXfrm>
        <a:off x="3642122" y="1571585"/>
        <a:ext cx="2406772" cy="1842120"/>
      </dsp:txXfrm>
    </dsp:sp>
    <dsp:sp modelId="{78A9E783-8B14-4A29-A549-F7308CF8B7A8}">
      <dsp:nvSpPr>
        <dsp:cNvPr id="0" name=""/>
        <dsp:cNvSpPr/>
      </dsp:nvSpPr>
      <dsp:spPr>
        <a:xfrm>
          <a:off x="6998546" y="1497949"/>
          <a:ext cx="2581778" cy="1989392"/>
        </a:xfrm>
        <a:prstGeom prst="round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CO" sz="2100" kern="1200" dirty="0" smtClean="0"/>
            <a:t>Total Excedentes Proyectos Liquidados Fondos Especiales</a:t>
          </a:r>
        </a:p>
        <a:p>
          <a:pPr lvl="0" algn="ctr" defTabSz="933450">
            <a:lnSpc>
              <a:spcPct val="90000"/>
            </a:lnSpc>
            <a:spcBef>
              <a:spcPct val="0"/>
            </a:spcBef>
            <a:spcAft>
              <a:spcPct val="35000"/>
            </a:spcAft>
          </a:pPr>
          <a:r>
            <a:rPr lang="es-CO" sz="2100" kern="1200" dirty="0" smtClean="0"/>
            <a:t>$3.562.514.245</a:t>
          </a:r>
          <a:endParaRPr lang="es-CO" sz="2100" kern="1200" dirty="0"/>
        </a:p>
      </dsp:txBody>
      <dsp:txXfrm>
        <a:off x="7095660" y="1595063"/>
        <a:ext cx="2387550" cy="179516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CO"/>
          </a:p>
        </p:txBody>
      </p:sp>
    </p:spTree>
    <p:extLst>
      <p:ext uri="{BB962C8B-B14F-4D97-AF65-F5344CB8AC3E}">
        <p14:creationId xmlns:p14="http://schemas.microsoft.com/office/powerpoint/2010/main" val="297701382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D6C29D4C-9C18-4401-837C-1AB5D88B761D}" type="datetimeFigureOut">
              <a:rPr lang="es-CO" smtClean="0"/>
              <a:t>11/04/2019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2635074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D6C29D4C-9C18-4401-837C-1AB5D88B761D}" type="datetimeFigureOut">
              <a:rPr lang="es-CO" smtClean="0"/>
              <a:t>11/04/2019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882916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D6C29D4C-9C18-4401-837C-1AB5D88B761D}" type="datetimeFigureOut">
              <a:rPr lang="es-CO" smtClean="0"/>
              <a:t>11/04/2019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31516474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D6C29D4C-9C18-4401-837C-1AB5D88B761D}" type="datetimeFigureOut">
              <a:rPr lang="es-CO" smtClean="0"/>
              <a:t>11/04/2019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619528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D6C29D4C-9C18-4401-837C-1AB5D88B761D}" type="datetimeFigureOut">
              <a:rPr lang="es-CO" smtClean="0"/>
              <a:t>11/04/2019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3590787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D6C29D4C-9C18-4401-837C-1AB5D88B761D}" type="datetimeFigureOut">
              <a:rPr lang="es-CO" smtClean="0"/>
              <a:t>11/04/2019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1455682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D6C29D4C-9C18-4401-837C-1AB5D88B761D}" type="datetimeFigureOut">
              <a:rPr lang="es-CO" smtClean="0"/>
              <a:t>11/04/2019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1230210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6C29D4C-9C18-4401-837C-1AB5D88B761D}" type="datetimeFigureOut">
              <a:rPr lang="es-CO" smtClean="0"/>
              <a:t>11/04/2019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298209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D6C29D4C-9C18-4401-837C-1AB5D88B761D}" type="datetimeFigureOut">
              <a:rPr lang="es-CO" smtClean="0"/>
              <a:t>11/04/2019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3153853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D6C29D4C-9C18-4401-837C-1AB5D88B761D}" type="datetimeFigureOut">
              <a:rPr lang="es-CO" smtClean="0"/>
              <a:t>11/04/2019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4169754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Imagen 5"/>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60032"/>
          </a:xfrm>
          <a:prstGeom prst="rect">
            <a:avLst/>
          </a:prstGeom>
        </p:spPr>
      </p:pic>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C29D4C-9C18-4401-837C-1AB5D88B761D}" type="datetimeFigureOut">
              <a:rPr lang="es-CO" smtClean="0"/>
              <a:t>11/04/2019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Tree>
    <p:extLst>
      <p:ext uri="{BB962C8B-B14F-4D97-AF65-F5344CB8AC3E}">
        <p14:creationId xmlns:p14="http://schemas.microsoft.com/office/powerpoint/2010/main" val="1008917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4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451" cy="6858000"/>
          </a:xfrm>
          <a:prstGeom prst="rect">
            <a:avLst/>
          </a:prstGeom>
        </p:spPr>
      </p:pic>
      <p:sp>
        <p:nvSpPr>
          <p:cNvPr id="8" name="CuadroTexto 7"/>
          <p:cNvSpPr txBox="1"/>
          <p:nvPr/>
        </p:nvSpPr>
        <p:spPr>
          <a:xfrm>
            <a:off x="593748" y="2431305"/>
            <a:ext cx="6231534" cy="1077218"/>
          </a:xfrm>
          <a:prstGeom prst="rect">
            <a:avLst/>
          </a:prstGeom>
          <a:noFill/>
        </p:spPr>
        <p:txBody>
          <a:bodyPr wrap="square" rtlCol="0">
            <a:spAutoFit/>
          </a:bodyPr>
          <a:lstStyle/>
          <a:p>
            <a:r>
              <a:rPr lang="es-CO" sz="3200" b="1" dirty="0">
                <a:solidFill>
                  <a:schemeClr val="bg1"/>
                </a:solidFill>
                <a:latin typeface="Arial" panose="020B0604020202020204" pitchFamily="34" charset="0"/>
              </a:rPr>
              <a:t>RENDICIÓN DE CUENTAS </a:t>
            </a:r>
          </a:p>
          <a:p>
            <a:r>
              <a:rPr lang="es-CO" sz="3200" b="1" dirty="0">
                <a:solidFill>
                  <a:schemeClr val="bg1"/>
                </a:solidFill>
                <a:latin typeface="Arial" panose="020B0604020202020204" pitchFamily="34" charset="0"/>
              </a:rPr>
              <a:t>VIGENCIA 2018</a:t>
            </a:r>
            <a:endParaRPr lang="es-CO" sz="3200" dirty="0">
              <a:solidFill>
                <a:schemeClr val="bg1"/>
              </a:solidFill>
            </a:endParaRPr>
          </a:p>
        </p:txBody>
      </p:sp>
      <p:sp>
        <p:nvSpPr>
          <p:cNvPr id="6" name="CuadroTexto 6"/>
          <p:cNvSpPr txBox="1"/>
          <p:nvPr/>
        </p:nvSpPr>
        <p:spPr>
          <a:xfrm>
            <a:off x="639267" y="4237909"/>
            <a:ext cx="3426383" cy="369330"/>
          </a:xfrm>
          <a:prstGeom prst="rect">
            <a:avLst/>
          </a:prstGeom>
          <a:noFill/>
        </p:spPr>
        <p:txBody>
          <a:bodyPr wrap="none" lIns="91438" tIns="45719" rIns="91438" bIns="45719" rtlCol="0">
            <a:spAutoFit/>
          </a:bodyPr>
          <a:lstStyle/>
          <a:p>
            <a:r>
              <a:rPr lang="es-ES" dirty="0" smtClean="0">
                <a:solidFill>
                  <a:srgbClr val="FFFFFF"/>
                </a:solidFill>
              </a:rPr>
              <a:t>CAMILO ANDRÉS NUÑEZ VANEGAS</a:t>
            </a:r>
            <a:endParaRPr lang="es-ES" dirty="0">
              <a:solidFill>
                <a:srgbClr val="FFFFFF"/>
              </a:solidFill>
            </a:endParaRPr>
          </a:p>
        </p:txBody>
      </p:sp>
      <p:sp>
        <p:nvSpPr>
          <p:cNvPr id="7" name="CuadroTexto 7"/>
          <p:cNvSpPr txBox="1"/>
          <p:nvPr/>
        </p:nvSpPr>
        <p:spPr>
          <a:xfrm>
            <a:off x="684786" y="4592181"/>
            <a:ext cx="2555167" cy="311621"/>
          </a:xfrm>
          <a:prstGeom prst="rect">
            <a:avLst/>
          </a:prstGeom>
          <a:noFill/>
        </p:spPr>
        <p:txBody>
          <a:bodyPr wrap="none" lIns="91438" tIns="45719" rIns="91438" bIns="45719" rtlCol="0">
            <a:spAutoFit/>
          </a:bodyPr>
          <a:lstStyle/>
          <a:p>
            <a:r>
              <a:rPr lang="es-ES" sz="1400" dirty="0">
                <a:solidFill>
                  <a:srgbClr val="FFFFFF"/>
                </a:solidFill>
              </a:rPr>
              <a:t>VICERRECTOR ADMINISTRATIVO</a:t>
            </a:r>
          </a:p>
        </p:txBody>
      </p:sp>
    </p:spTree>
    <p:extLst>
      <p:ext uri="{BB962C8B-B14F-4D97-AF65-F5344CB8AC3E}">
        <p14:creationId xmlns:p14="http://schemas.microsoft.com/office/powerpoint/2010/main" val="831526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075695" y="103427"/>
            <a:ext cx="6552073" cy="954107"/>
          </a:xfrm>
          <a:prstGeom prst="rect">
            <a:avLst/>
          </a:prstGeom>
        </p:spPr>
        <p:txBody>
          <a:bodyPr wrap="square">
            <a:spAutoFit/>
          </a:bodyPr>
          <a:lstStyle/>
          <a:p>
            <a:pPr algn="ctr">
              <a:defRPr/>
            </a:pPr>
            <a:r>
              <a:rPr lang="es-CO" sz="2800" dirty="0">
                <a:solidFill>
                  <a:schemeClr val="bg1"/>
                </a:solidFill>
              </a:rPr>
              <a:t>COMPARACIÓN EJECUCIÓN PRESUPUESTAL DE INGRESOS VIGENCIA 2018 - 2017</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123" y="1717817"/>
            <a:ext cx="8115300" cy="3810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9192434" y="2626222"/>
            <a:ext cx="2123728" cy="2031325"/>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just"/>
            <a:r>
              <a:rPr lang="es-CO" dirty="0" smtClean="0"/>
              <a:t>Para </a:t>
            </a:r>
            <a:r>
              <a:rPr lang="es-CO" dirty="0"/>
              <a:t>el año 2018 el nivel de recaudo general fue mayor en un 11% respecto a la vigencia inmediatamente </a:t>
            </a:r>
            <a:r>
              <a:rPr lang="es-CO" dirty="0" smtClean="0"/>
              <a:t>anterior</a:t>
            </a:r>
            <a:r>
              <a:rPr lang="es-CO" dirty="0"/>
              <a:t>.</a:t>
            </a:r>
          </a:p>
        </p:txBody>
      </p:sp>
      <p:sp>
        <p:nvSpPr>
          <p:cNvPr id="6" name="5 Flecha derecha"/>
          <p:cNvSpPr/>
          <p:nvPr/>
        </p:nvSpPr>
        <p:spPr>
          <a:xfrm>
            <a:off x="8803423" y="3388959"/>
            <a:ext cx="389011" cy="468279"/>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4289110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134423"/>
            <a:ext cx="6096000" cy="954107"/>
          </a:xfrm>
          <a:prstGeom prst="rect">
            <a:avLst/>
          </a:prstGeom>
        </p:spPr>
        <p:txBody>
          <a:bodyPr>
            <a:spAutoFit/>
          </a:bodyPr>
          <a:lstStyle/>
          <a:p>
            <a:pPr algn="ctr">
              <a:defRPr/>
            </a:pPr>
            <a:r>
              <a:rPr lang="es-CO" sz="2800" dirty="0">
                <a:solidFill>
                  <a:schemeClr val="bg1"/>
                </a:solidFill>
              </a:rPr>
              <a:t>PARTICIPACIÓN PRESUPUESTAL DE GASTOS VIGENCIA 2018</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4417" y="1367281"/>
            <a:ext cx="6557589" cy="3086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Tabla"/>
          <p:cNvGraphicFramePr>
            <a:graphicFrameLocks noGrp="1"/>
          </p:cNvGraphicFramePr>
          <p:nvPr>
            <p:extLst>
              <p:ext uri="{D42A27DB-BD31-4B8C-83A1-F6EECF244321}">
                <p14:modId xmlns:p14="http://schemas.microsoft.com/office/powerpoint/2010/main" val="306353012"/>
              </p:ext>
            </p:extLst>
          </p:nvPr>
        </p:nvGraphicFramePr>
        <p:xfrm>
          <a:off x="3027563" y="4618685"/>
          <a:ext cx="5551295" cy="1320149"/>
        </p:xfrm>
        <a:graphic>
          <a:graphicData uri="http://schemas.openxmlformats.org/drawingml/2006/table">
            <a:tbl>
              <a:tblPr/>
              <a:tblGrid>
                <a:gridCol w="3278499"/>
                <a:gridCol w="1435450"/>
                <a:gridCol w="837346"/>
              </a:tblGrid>
              <a:tr h="155619">
                <a:tc>
                  <a:txBody>
                    <a:bodyPr/>
                    <a:lstStyle/>
                    <a:p>
                      <a:pPr algn="ctr" fontAlgn="b"/>
                      <a:r>
                        <a:rPr lang="es-CO" sz="1050" b="1" i="0" u="none" strike="noStrike" dirty="0">
                          <a:effectLst/>
                          <a:latin typeface="Arial"/>
                        </a:rPr>
                        <a:t>DESCRIPCIÓN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APROPIADO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 PART.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155619">
                <a:tc>
                  <a:txBody>
                    <a:bodyPr/>
                    <a:lstStyle/>
                    <a:p>
                      <a:pPr algn="l" fontAlgn="b"/>
                      <a:r>
                        <a:rPr lang="es-CO" sz="1050" b="0" i="0" u="none" strike="noStrike">
                          <a:effectLst/>
                          <a:latin typeface="Arial"/>
                        </a:rPr>
                        <a:t>FUNCIONAMIENTO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50" b="0" i="0" u="none" strike="noStrike">
                          <a:effectLst/>
                          <a:latin typeface="Arial"/>
                        </a:rPr>
                        <a:t>82.781.157.314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a:effectLst/>
                          <a:latin typeface="Arial"/>
                        </a:rPr>
                        <a:t>65,36%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5619">
                <a:tc>
                  <a:txBody>
                    <a:bodyPr/>
                    <a:lstStyle/>
                    <a:p>
                      <a:pPr algn="l" fontAlgn="b"/>
                      <a:r>
                        <a:rPr lang="es-CO" sz="1050" b="0" i="0" u="none" strike="noStrike">
                          <a:effectLst/>
                          <a:latin typeface="Arial"/>
                        </a:rPr>
                        <a:t>INVERSIÓN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50" b="0" i="0" u="none" strike="noStrike">
                          <a:effectLst/>
                          <a:latin typeface="Arial"/>
                        </a:rPr>
                        <a:t>23.684.083.163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a:effectLst/>
                          <a:latin typeface="Arial"/>
                        </a:rPr>
                        <a:t>18,70%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009">
                <a:tc>
                  <a:txBody>
                    <a:bodyPr/>
                    <a:lstStyle/>
                    <a:p>
                      <a:pPr algn="l" fontAlgn="ctr"/>
                      <a:r>
                        <a:rPr lang="es-CO" sz="1050" b="0" i="0" u="none" strike="noStrike">
                          <a:effectLst/>
                          <a:latin typeface="Arial"/>
                        </a:rPr>
                        <a:t>GASTOS PRODUCCIÓN Y COMERCIALIZACIÓN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230.000.000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0" i="0" u="none" strike="noStrike">
                          <a:effectLst/>
                          <a:latin typeface="Arial"/>
                        </a:rPr>
                        <a:t>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5619">
                <a:tc>
                  <a:txBody>
                    <a:bodyPr/>
                    <a:lstStyle/>
                    <a:p>
                      <a:pPr algn="l" fontAlgn="ctr"/>
                      <a:r>
                        <a:rPr lang="es-CO" sz="1050" b="0" i="0" u="none" strike="noStrike">
                          <a:effectLst/>
                          <a:latin typeface="Arial"/>
                        </a:rPr>
                        <a:t>SERVICIO DE LA DEUDA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80.000.000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0" i="0" u="none" strike="noStrike">
                          <a:effectLst/>
                          <a:latin typeface="Arial"/>
                        </a:rPr>
                        <a:t>0,06%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5619">
                <a:tc>
                  <a:txBody>
                    <a:bodyPr/>
                    <a:lstStyle/>
                    <a:p>
                      <a:pPr algn="l" fontAlgn="ctr"/>
                      <a:r>
                        <a:rPr lang="es-CO" sz="1050" b="0" i="0" u="none" strike="noStrike">
                          <a:effectLst/>
                          <a:latin typeface="Arial"/>
                        </a:rPr>
                        <a:t>CONSEJO SUPERIOR ESTUDIANTIL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40.000.000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0" i="0" u="none" strike="noStrike">
                          <a:effectLst/>
                          <a:latin typeface="Arial"/>
                        </a:rPr>
                        <a:t>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5619">
                <a:tc>
                  <a:txBody>
                    <a:bodyPr/>
                    <a:lstStyle/>
                    <a:p>
                      <a:pPr algn="l" fontAlgn="b"/>
                      <a:r>
                        <a:rPr lang="es-CO" sz="1050" b="0" i="0" u="none" strike="noStrike">
                          <a:effectLst/>
                          <a:latin typeface="Arial"/>
                        </a:rPr>
                        <a:t>FONDOS ESPECIALES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50" b="0" i="0" u="none" strike="noStrike">
                          <a:effectLst/>
                          <a:latin typeface="Arial"/>
                        </a:rPr>
                        <a:t>19.844.939.350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a:effectLst/>
                          <a:latin typeface="Arial"/>
                        </a:rPr>
                        <a:t>15,67%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5619">
                <a:tc>
                  <a:txBody>
                    <a:bodyPr/>
                    <a:lstStyle/>
                    <a:p>
                      <a:pPr algn="l" fontAlgn="b"/>
                      <a:r>
                        <a:rPr lang="es-CO" sz="1050" b="1" i="0" u="none" strike="noStrike">
                          <a:effectLst/>
                          <a:latin typeface="Arial"/>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50" b="1" i="0" u="none" strike="noStrike" dirty="0">
                          <a:effectLst/>
                          <a:latin typeface="Arial"/>
                        </a:rPr>
                        <a:t>126.660.179.827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1" i="0" u="none" strike="noStrike" dirty="0">
                          <a:effectLst/>
                          <a:latin typeface="Arial"/>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289110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126671"/>
            <a:ext cx="6096000" cy="954107"/>
          </a:xfrm>
          <a:prstGeom prst="rect">
            <a:avLst/>
          </a:prstGeom>
        </p:spPr>
        <p:txBody>
          <a:bodyPr>
            <a:spAutoFit/>
          </a:bodyPr>
          <a:lstStyle/>
          <a:p>
            <a:pPr algn="ctr"/>
            <a:r>
              <a:rPr lang="es-ES" sz="2800" dirty="0">
                <a:solidFill>
                  <a:schemeClr val="bg1"/>
                </a:solidFill>
              </a:rPr>
              <a:t>EJECUCIÓN PRESUPUESTAL DE GASTOS VIGENCIA 2018</a:t>
            </a:r>
          </a:p>
        </p:txBody>
      </p:sp>
      <p:graphicFrame>
        <p:nvGraphicFramePr>
          <p:cNvPr id="3" name="2 Tabla"/>
          <p:cNvGraphicFramePr>
            <a:graphicFrameLocks noGrp="1"/>
          </p:cNvGraphicFramePr>
          <p:nvPr>
            <p:extLst>
              <p:ext uri="{D42A27DB-BD31-4B8C-83A1-F6EECF244321}">
                <p14:modId xmlns:p14="http://schemas.microsoft.com/office/powerpoint/2010/main" val="3055805993"/>
              </p:ext>
            </p:extLst>
          </p:nvPr>
        </p:nvGraphicFramePr>
        <p:xfrm>
          <a:off x="2313894" y="4672738"/>
          <a:ext cx="6915345" cy="1358004"/>
        </p:xfrm>
        <a:graphic>
          <a:graphicData uri="http://schemas.openxmlformats.org/drawingml/2006/table">
            <a:tbl>
              <a:tblPr/>
              <a:tblGrid>
                <a:gridCol w="3173450"/>
                <a:gridCol w="1433170"/>
                <a:gridCol w="1496321"/>
                <a:gridCol w="812404"/>
              </a:tblGrid>
              <a:tr h="120828">
                <a:tc>
                  <a:txBody>
                    <a:bodyPr/>
                    <a:lstStyle/>
                    <a:p>
                      <a:pPr algn="ctr" fontAlgn="b"/>
                      <a:r>
                        <a:rPr lang="es-CO" sz="1050" b="1" i="0" u="none" strike="noStrike">
                          <a:effectLst/>
                          <a:latin typeface="Arial"/>
                        </a:rPr>
                        <a:t>DESCRIPCIÓN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APROPIADO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EJECUTADO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120828">
                <a:tc>
                  <a:txBody>
                    <a:bodyPr/>
                    <a:lstStyle/>
                    <a:p>
                      <a:pPr algn="l" fontAlgn="b"/>
                      <a:r>
                        <a:rPr lang="es-CO" sz="1050" b="0" i="0" u="none" strike="noStrike">
                          <a:effectLst/>
                          <a:latin typeface="Arial"/>
                        </a:rPr>
                        <a:t>FUNCIONAMIENTO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82.781.157.314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80.457.116.576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0" i="0" u="none" strike="noStrike">
                          <a:effectLst/>
                          <a:latin typeface="Arial"/>
                        </a:rPr>
                        <a:t>97,19%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828">
                <a:tc>
                  <a:txBody>
                    <a:bodyPr/>
                    <a:lstStyle/>
                    <a:p>
                      <a:pPr algn="l" fontAlgn="b"/>
                      <a:r>
                        <a:rPr lang="es-CO" sz="1050" b="0" i="0" u="none" strike="noStrike">
                          <a:effectLst/>
                          <a:latin typeface="Arial"/>
                        </a:rPr>
                        <a:t>INVERSIÓN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23.684.083.163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16.192.253.189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0" i="0" u="none" strike="noStrike">
                          <a:effectLst/>
                          <a:latin typeface="Arial"/>
                        </a:rPr>
                        <a:t>68,37%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942">
                <a:tc>
                  <a:txBody>
                    <a:bodyPr/>
                    <a:lstStyle/>
                    <a:p>
                      <a:pPr algn="l" fontAlgn="ctr"/>
                      <a:r>
                        <a:rPr lang="es-CO" sz="1050" b="0" i="0" u="none" strike="noStrike">
                          <a:effectLst/>
                          <a:latin typeface="Arial"/>
                        </a:rPr>
                        <a:t>GASTOS PRODUCCIÓN Y COMERCIALIZACIÓN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230.000.000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219.059.448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0" i="0" u="none" strike="noStrike">
                          <a:effectLst/>
                          <a:latin typeface="Arial"/>
                        </a:rPr>
                        <a:t>95,24%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828">
                <a:tc>
                  <a:txBody>
                    <a:bodyPr/>
                    <a:lstStyle/>
                    <a:p>
                      <a:pPr algn="l" fontAlgn="ctr"/>
                      <a:r>
                        <a:rPr lang="es-CO" sz="1050" b="0" i="0" u="none" strike="noStrike">
                          <a:effectLst/>
                          <a:latin typeface="Arial"/>
                        </a:rPr>
                        <a:t>SERVICIO DE LA DEUDA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80.000.000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0" i="0" u="none" strike="noStrike">
                          <a:effectLst/>
                          <a:latin typeface="Arial"/>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942">
                <a:tc>
                  <a:txBody>
                    <a:bodyPr/>
                    <a:lstStyle/>
                    <a:p>
                      <a:pPr algn="l" fontAlgn="ctr"/>
                      <a:r>
                        <a:rPr lang="es-CO" sz="1050" b="0" i="0" u="none" strike="noStrike">
                          <a:effectLst/>
                          <a:latin typeface="Arial"/>
                        </a:rPr>
                        <a:t>CONSEJO SUPERIOR ESTUDIANTIL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40.000.000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16.789.289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0" i="0" u="none" strike="noStrike">
                          <a:effectLst/>
                          <a:latin typeface="Arial"/>
                        </a:rPr>
                        <a:t>41,97%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828">
                <a:tc>
                  <a:txBody>
                    <a:bodyPr/>
                    <a:lstStyle/>
                    <a:p>
                      <a:pPr algn="l" fontAlgn="b"/>
                      <a:r>
                        <a:rPr lang="es-CO" sz="1050" b="0" i="0" u="none" strike="noStrike">
                          <a:effectLst/>
                          <a:latin typeface="Arial"/>
                        </a:rPr>
                        <a:t>FONDOS ESPECIALES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19.844.939.350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0" i="0" u="none" strike="noStrike">
                          <a:effectLst/>
                          <a:latin typeface="Arial"/>
                        </a:rPr>
                        <a:t>14.273.796.578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0" i="0" u="none" strike="noStrike">
                          <a:effectLst/>
                          <a:latin typeface="Arial"/>
                        </a:rPr>
                        <a:t>71,93%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828">
                <a:tc>
                  <a:txBody>
                    <a:bodyPr/>
                    <a:lstStyle/>
                    <a:p>
                      <a:pPr algn="l" fontAlgn="b"/>
                      <a:r>
                        <a:rPr lang="es-CO" sz="1050" b="1" i="0" u="none" strike="noStrike">
                          <a:effectLst/>
                          <a:latin typeface="Arial"/>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1" i="0" u="none" strike="noStrike">
                          <a:effectLst/>
                          <a:latin typeface="Arial"/>
                        </a:rPr>
                        <a:t>126.660.179.827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50" b="1" i="0" u="none" strike="noStrike">
                          <a:effectLst/>
                          <a:latin typeface="Arial"/>
                        </a:rPr>
                        <a:t>111.159.015.080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50" b="1" i="0" u="none" strike="noStrike" dirty="0">
                          <a:effectLst/>
                          <a:latin typeface="Arial"/>
                        </a:rPr>
                        <a:t>87,76%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7881" y="1225533"/>
            <a:ext cx="9234986" cy="3366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89110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098942" y="111173"/>
            <a:ext cx="6528826" cy="954107"/>
          </a:xfrm>
          <a:prstGeom prst="rect">
            <a:avLst/>
          </a:prstGeom>
        </p:spPr>
        <p:txBody>
          <a:bodyPr wrap="square">
            <a:spAutoFit/>
          </a:bodyPr>
          <a:lstStyle/>
          <a:p>
            <a:pPr algn="ctr">
              <a:defRPr/>
            </a:pPr>
            <a:r>
              <a:rPr lang="es-CO" sz="2800" dirty="0">
                <a:solidFill>
                  <a:schemeClr val="bg1"/>
                </a:solidFill>
              </a:rPr>
              <a:t>COMPARACIÓN EJECUCIÓN PRESUPUESTAL DE GASTOS VIGENCIA 2018 - 2017</a:t>
            </a:r>
          </a:p>
        </p:txBody>
      </p:sp>
      <p:sp>
        <p:nvSpPr>
          <p:cNvPr id="3" name="2 Rectángulo"/>
          <p:cNvSpPr/>
          <p:nvPr/>
        </p:nvSpPr>
        <p:spPr>
          <a:xfrm>
            <a:off x="9431099" y="2571663"/>
            <a:ext cx="2123728" cy="2308324"/>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just"/>
            <a:r>
              <a:rPr lang="es-CO" dirty="0" smtClean="0"/>
              <a:t>Para </a:t>
            </a:r>
            <a:r>
              <a:rPr lang="es-CO" dirty="0"/>
              <a:t>el año 2018 </a:t>
            </a:r>
            <a:r>
              <a:rPr lang="es-CO" dirty="0" smtClean="0"/>
              <a:t>la ejecución presupuestal del </a:t>
            </a:r>
            <a:r>
              <a:rPr lang="es-CO" dirty="0"/>
              <a:t>g</a:t>
            </a:r>
            <a:r>
              <a:rPr lang="es-CO" dirty="0" smtClean="0"/>
              <a:t>asto </a:t>
            </a:r>
            <a:r>
              <a:rPr lang="es-CO" dirty="0"/>
              <a:t>f</a:t>
            </a:r>
            <a:r>
              <a:rPr lang="es-CO" dirty="0" smtClean="0"/>
              <a:t>ue </a:t>
            </a:r>
            <a:r>
              <a:rPr lang="es-CO" dirty="0"/>
              <a:t>mayor en un 5</a:t>
            </a:r>
            <a:r>
              <a:rPr lang="es-CO" dirty="0" smtClean="0"/>
              <a:t>% </a:t>
            </a:r>
            <a:r>
              <a:rPr lang="es-CO" dirty="0"/>
              <a:t>respecto a la vigencia inmediatamente </a:t>
            </a:r>
            <a:r>
              <a:rPr lang="es-CO" dirty="0" smtClean="0"/>
              <a:t>anterior</a:t>
            </a:r>
            <a:r>
              <a:rPr lang="es-CO" dirty="0"/>
              <a:t>.</a:t>
            </a:r>
          </a:p>
        </p:txBody>
      </p:sp>
      <p:sp>
        <p:nvSpPr>
          <p:cNvPr id="4" name="3 Flecha derecha"/>
          <p:cNvSpPr/>
          <p:nvPr/>
        </p:nvSpPr>
        <p:spPr>
          <a:xfrm>
            <a:off x="9100629" y="3523914"/>
            <a:ext cx="317003" cy="403821"/>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CO"/>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611" y="1636594"/>
            <a:ext cx="8723147" cy="4188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89110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400033" y="87925"/>
            <a:ext cx="6096000" cy="954107"/>
          </a:xfrm>
          <a:prstGeom prst="rect">
            <a:avLst/>
          </a:prstGeom>
        </p:spPr>
        <p:txBody>
          <a:bodyPr>
            <a:spAutoFit/>
          </a:bodyPr>
          <a:lstStyle/>
          <a:p>
            <a:pPr algn="ctr"/>
            <a:r>
              <a:rPr lang="es-ES_tradnl" sz="2800" dirty="0">
                <a:solidFill>
                  <a:schemeClr val="bg1"/>
                </a:solidFill>
              </a:rPr>
              <a:t>COMPARATIVO EJECUCIÓN ANUAL DEL PRESUPUESTO DE INGRESOS Y GASTOS</a:t>
            </a:r>
            <a:endParaRPr lang="es-CO" sz="2800" dirty="0">
              <a:solidFill>
                <a:schemeClr val="bg1"/>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3059" y="1418309"/>
            <a:ext cx="8751321" cy="4003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89110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042349" y="3190724"/>
            <a:ext cx="7920880" cy="1569660"/>
          </a:xfrm>
          <a:prstGeom prst="rect">
            <a:avLst/>
          </a:prstGeom>
        </p:spPr>
        <p:txBody>
          <a:bodyPr wrap="square">
            <a:spAutoFit/>
          </a:bodyPr>
          <a:lstStyle/>
          <a:p>
            <a:pPr algn="ctr">
              <a:spcBef>
                <a:spcPct val="0"/>
              </a:spcBef>
            </a:pPr>
            <a:r>
              <a:rPr lang="es-CO" sz="4800" b="1" dirty="0">
                <a:solidFill>
                  <a:srgbClr val="B02226"/>
                </a:solidFill>
                <a:latin typeface="Algerian" pitchFamily="82" charset="0"/>
                <a:ea typeface="+mj-ea"/>
                <a:cs typeface="Arial" pitchFamily="34" charset="0"/>
              </a:rPr>
              <a:t>GESTIÓN </a:t>
            </a:r>
            <a:endParaRPr lang="es-CO" sz="4800" b="1" dirty="0" smtClean="0">
              <a:solidFill>
                <a:srgbClr val="B02226"/>
              </a:solidFill>
              <a:latin typeface="Algerian" pitchFamily="82" charset="0"/>
              <a:ea typeface="+mj-ea"/>
              <a:cs typeface="Arial" pitchFamily="34" charset="0"/>
            </a:endParaRPr>
          </a:p>
          <a:p>
            <a:pPr algn="ctr">
              <a:spcBef>
                <a:spcPct val="0"/>
              </a:spcBef>
            </a:pPr>
            <a:r>
              <a:rPr lang="es-CO" sz="4800" b="1" dirty="0" smtClean="0">
                <a:solidFill>
                  <a:srgbClr val="B02226"/>
                </a:solidFill>
                <a:latin typeface="Algerian" pitchFamily="82" charset="0"/>
                <a:ea typeface="+mj-ea"/>
                <a:cs typeface="Arial" pitchFamily="34" charset="0"/>
              </a:rPr>
              <a:t>CONTABLE</a:t>
            </a:r>
            <a:endParaRPr lang="es-CO" sz="4800" b="1" dirty="0">
              <a:solidFill>
                <a:srgbClr val="B02226"/>
              </a:solidFill>
              <a:latin typeface="Algerian" pitchFamily="82" charset="0"/>
              <a:ea typeface="+mj-ea"/>
              <a:cs typeface="Arial" pitchFamily="34" charset="0"/>
            </a:endParaRPr>
          </a:p>
        </p:txBody>
      </p:sp>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4882101" y="250658"/>
            <a:ext cx="6745667" cy="523220"/>
          </a:xfrm>
          <a:prstGeom prst="rect">
            <a:avLst/>
          </a:prstGeom>
        </p:spPr>
        <p:txBody>
          <a:bodyPr wrap="square">
            <a:spAutoFit/>
          </a:bodyPr>
          <a:lstStyle/>
          <a:p>
            <a:pPr algn="ctr"/>
            <a:r>
              <a:rPr lang="es-ES" sz="2800" dirty="0">
                <a:solidFill>
                  <a:schemeClr val="bg1"/>
                </a:solidFill>
              </a:rPr>
              <a:t>INDICADORES FINANCIEROS VIGENCIA 2018</a:t>
            </a:r>
          </a:p>
        </p:txBody>
      </p:sp>
      <p:graphicFrame>
        <p:nvGraphicFramePr>
          <p:cNvPr id="3" name="2 Tabla"/>
          <p:cNvGraphicFramePr>
            <a:graphicFrameLocks noGrp="1"/>
          </p:cNvGraphicFramePr>
          <p:nvPr>
            <p:extLst>
              <p:ext uri="{D42A27DB-BD31-4B8C-83A1-F6EECF244321}">
                <p14:modId xmlns:p14="http://schemas.microsoft.com/office/powerpoint/2010/main" val="644155953"/>
              </p:ext>
            </p:extLst>
          </p:nvPr>
        </p:nvGraphicFramePr>
        <p:xfrm>
          <a:off x="1029730" y="3647909"/>
          <a:ext cx="8608563" cy="354330"/>
        </p:xfrm>
        <a:graphic>
          <a:graphicData uri="http://schemas.openxmlformats.org/drawingml/2006/table">
            <a:tbl>
              <a:tblPr firstRow="1" firstCol="1" bandRow="1"/>
              <a:tblGrid>
                <a:gridCol w="1679655"/>
                <a:gridCol w="2355880"/>
                <a:gridCol w="421442"/>
                <a:gridCol w="246931"/>
                <a:gridCol w="2355880"/>
                <a:gridCol w="451109"/>
                <a:gridCol w="265254"/>
                <a:gridCol w="832412"/>
              </a:tblGrid>
              <a:tr h="77470">
                <a:tc rowSpan="2">
                  <a:txBody>
                    <a:bodyPr/>
                    <a:lstStyle/>
                    <a:p>
                      <a:pPr algn="ctr">
                        <a:spcAft>
                          <a:spcPts val="0"/>
                        </a:spcAft>
                      </a:pPr>
                      <a:r>
                        <a:rPr lang="es-CO" sz="1100" b="1" dirty="0">
                          <a:solidFill>
                            <a:srgbClr val="FFFFFF"/>
                          </a:solidFill>
                          <a:effectLst/>
                          <a:latin typeface="Arial"/>
                          <a:ea typeface="Times New Roman"/>
                        </a:rPr>
                        <a:t>Nivel de Endeudamiento =</a:t>
                      </a:r>
                      <a:endParaRPr lang="es-CO" sz="1400" dirty="0">
                        <a:effectLst/>
                        <a:latin typeface="Calibri"/>
                        <a:ea typeface="Calibri"/>
                      </a:endParaRPr>
                    </a:p>
                  </a:txBody>
                  <a:tcPr marL="44450" marR="44450" marT="0" marB="0" anchor="ctr">
                    <a:lnL>
                      <a:noFill/>
                    </a:lnL>
                    <a:lnR>
                      <a:noFill/>
                    </a:lnR>
                    <a:lnT>
                      <a:noFill/>
                    </a:lnT>
                    <a:lnB>
                      <a:noFill/>
                    </a:lnB>
                    <a:solidFill>
                      <a:srgbClr val="003366"/>
                    </a:solidFill>
                  </a:tcPr>
                </a:tc>
                <a:tc>
                  <a:txBody>
                    <a:bodyPr/>
                    <a:lstStyle/>
                    <a:p>
                      <a:pPr algn="ctr">
                        <a:spcAft>
                          <a:spcPts val="0"/>
                        </a:spcAft>
                      </a:pPr>
                      <a:r>
                        <a:rPr lang="es-CO" sz="1100" b="1" dirty="0">
                          <a:effectLst/>
                          <a:latin typeface="Arial"/>
                          <a:ea typeface="Times New Roman"/>
                        </a:rPr>
                        <a:t>Total Pasivo </a:t>
                      </a:r>
                      <a:endParaRPr lang="es-CO" sz="1400" dirty="0">
                        <a:effectLst/>
                        <a:latin typeface="Calibri"/>
                        <a:ea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l">
                        <a:spcAft>
                          <a:spcPts val="0"/>
                        </a:spcAft>
                      </a:pPr>
                      <a:r>
                        <a:rPr lang="es-CO" sz="1100" b="1" dirty="0">
                          <a:effectLst/>
                          <a:latin typeface="Arial"/>
                          <a:ea typeface="Times New Roman"/>
                        </a:rPr>
                        <a:t> x 100</a:t>
                      </a:r>
                      <a:endParaRPr lang="es-CO" sz="1400" dirty="0">
                        <a:effectLst/>
                        <a:latin typeface="Calibri"/>
                        <a:ea typeface="Calibri"/>
                      </a:endParaRPr>
                    </a:p>
                  </a:txBody>
                  <a:tcPr marL="44450" marR="44450" marT="0" marB="0" anchor="ctr">
                    <a:lnL>
                      <a:noFill/>
                    </a:lnL>
                    <a:lnR>
                      <a:noFill/>
                    </a:lnR>
                    <a:lnT>
                      <a:noFill/>
                    </a:lnT>
                    <a:lnB>
                      <a:noFill/>
                    </a:lnB>
                  </a:tcPr>
                </a:tc>
                <a:tc rowSpan="2">
                  <a:txBody>
                    <a:bodyPr/>
                    <a:lstStyle/>
                    <a:p>
                      <a:pPr algn="ctr">
                        <a:spcAft>
                          <a:spcPts val="0"/>
                        </a:spcAft>
                      </a:pPr>
                      <a:r>
                        <a:rPr lang="es-CO" sz="1800" b="1" dirty="0">
                          <a:effectLst/>
                          <a:latin typeface="Arial"/>
                          <a:ea typeface="Times New Roman"/>
                        </a:rPr>
                        <a:t>→</a:t>
                      </a:r>
                      <a:endParaRPr lang="es-CO" sz="1400" dirty="0">
                        <a:effectLst/>
                        <a:latin typeface="Calibri"/>
                        <a:ea typeface="Calibri"/>
                      </a:endParaRPr>
                    </a:p>
                  </a:txBody>
                  <a:tcPr marL="44450" marR="44450" marT="0" marB="0" anchor="ctr">
                    <a:lnL>
                      <a:noFill/>
                    </a:lnL>
                    <a:lnR>
                      <a:noFill/>
                    </a:lnR>
                    <a:lnT>
                      <a:noFill/>
                    </a:lnT>
                    <a:lnB>
                      <a:noFill/>
                    </a:lnB>
                  </a:tcPr>
                </a:tc>
                <a:tc>
                  <a:txBody>
                    <a:bodyPr/>
                    <a:lstStyle/>
                    <a:p>
                      <a:pPr algn="ctr" fontAlgn="b"/>
                      <a:r>
                        <a:rPr lang="es-CO" sz="1100" b="1" i="0" u="none" strike="noStrike">
                          <a:effectLst/>
                          <a:latin typeface="Arial"/>
                        </a:rPr>
                        <a:t>11.788.166.682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CO" sz="1100" b="1" dirty="0">
                          <a:effectLst/>
                          <a:latin typeface="Arial"/>
                          <a:ea typeface="Calibri"/>
                        </a:rPr>
                        <a:t> x 100</a:t>
                      </a:r>
                      <a:endParaRPr lang="es-CO" sz="1400" dirty="0">
                        <a:effectLst/>
                        <a:latin typeface="Calibri"/>
                        <a:ea typeface="Calibri"/>
                      </a:endParaRPr>
                    </a:p>
                  </a:txBody>
                  <a:tcPr marL="44450" marR="44450" marT="0" marB="0" anchor="ctr">
                    <a:lnL>
                      <a:noFill/>
                    </a:lnL>
                    <a:lnR>
                      <a:noFill/>
                    </a:lnR>
                    <a:lnT>
                      <a:noFill/>
                    </a:lnT>
                    <a:lnB>
                      <a:noFill/>
                    </a:lnB>
                  </a:tcPr>
                </a:tc>
                <a:tc rowSpan="2">
                  <a:txBody>
                    <a:bodyPr/>
                    <a:lstStyle/>
                    <a:p>
                      <a:pPr algn="ctr">
                        <a:spcAft>
                          <a:spcPts val="0"/>
                        </a:spcAft>
                      </a:pPr>
                      <a:r>
                        <a:rPr lang="es-CO" sz="1600" b="1" dirty="0">
                          <a:effectLst/>
                          <a:latin typeface="Arial"/>
                          <a:ea typeface="Calibri"/>
                        </a:rPr>
                        <a:t>=</a:t>
                      </a:r>
                      <a:endParaRPr lang="es-CO" sz="1400" dirty="0">
                        <a:effectLst/>
                        <a:latin typeface="Calibri"/>
                        <a:ea typeface="Calibri"/>
                      </a:endParaRPr>
                    </a:p>
                  </a:txBody>
                  <a:tcPr marL="44450" marR="44450" marT="0" marB="0" anchor="ctr">
                    <a:lnL>
                      <a:noFill/>
                    </a:lnL>
                    <a:lnR>
                      <a:noFill/>
                    </a:lnR>
                    <a:lnT>
                      <a:noFill/>
                    </a:lnT>
                    <a:lnB>
                      <a:noFill/>
                    </a:lnB>
                  </a:tcPr>
                </a:tc>
                <a:tc rowSpan="2">
                  <a:txBody>
                    <a:bodyPr/>
                    <a:lstStyle/>
                    <a:p>
                      <a:pPr algn="ctr">
                        <a:spcAft>
                          <a:spcPts val="0"/>
                        </a:spcAft>
                      </a:pPr>
                      <a:r>
                        <a:rPr lang="es-CO" sz="1600" b="1" dirty="0" smtClean="0">
                          <a:effectLst/>
                          <a:latin typeface="Arial"/>
                          <a:ea typeface="Calibri"/>
                        </a:rPr>
                        <a:t>7,88%</a:t>
                      </a:r>
                      <a:endParaRPr lang="es-CO" sz="1400" dirty="0">
                        <a:effectLst/>
                        <a:latin typeface="Calibri"/>
                        <a:ea typeface="Calibri"/>
                      </a:endParaRPr>
                    </a:p>
                  </a:txBody>
                  <a:tcPr marL="44450" marR="44450" marT="0" marB="0" anchor="ctr">
                    <a:lnL>
                      <a:noFill/>
                    </a:lnL>
                    <a:lnR>
                      <a:noFill/>
                    </a:lnR>
                    <a:lnT>
                      <a:noFill/>
                    </a:lnT>
                    <a:lnB>
                      <a:noFill/>
                    </a:lnB>
                  </a:tcPr>
                </a:tc>
              </a:tr>
              <a:tr h="161925">
                <a:tc vMerge="1">
                  <a:txBody>
                    <a:bodyPr/>
                    <a:lstStyle/>
                    <a:p>
                      <a:endParaRPr lang="es-CO"/>
                    </a:p>
                  </a:txBody>
                  <a:tcPr/>
                </a:tc>
                <a:tc>
                  <a:txBody>
                    <a:bodyPr/>
                    <a:lstStyle/>
                    <a:p>
                      <a:pPr algn="ctr">
                        <a:spcAft>
                          <a:spcPts val="0"/>
                        </a:spcAft>
                      </a:pPr>
                      <a:r>
                        <a:rPr lang="es-CO" sz="1100" b="1" dirty="0">
                          <a:effectLst/>
                          <a:latin typeface="Arial"/>
                          <a:ea typeface="Times New Roman"/>
                        </a:rPr>
                        <a:t>Total Activo</a:t>
                      </a:r>
                      <a:endParaRPr lang="es-CO" sz="1400" dirty="0">
                        <a:effectLst/>
                        <a:latin typeface="Calibri"/>
                        <a:ea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vMerge="1">
                  <a:txBody>
                    <a:bodyPr/>
                    <a:lstStyle/>
                    <a:p>
                      <a:endParaRPr lang="es-CO"/>
                    </a:p>
                  </a:txBody>
                  <a:tcPr/>
                </a:tc>
                <a:tc vMerge="1">
                  <a:txBody>
                    <a:bodyPr/>
                    <a:lstStyle/>
                    <a:p>
                      <a:endParaRPr lang="es-CO"/>
                    </a:p>
                  </a:txBody>
                  <a:tcPr/>
                </a:tc>
                <a:tc>
                  <a:txBody>
                    <a:bodyPr/>
                    <a:lstStyle/>
                    <a:p>
                      <a:pPr algn="ctr" fontAlgn="b"/>
                      <a:r>
                        <a:rPr lang="es-CO" sz="1100" b="1" i="0" u="none" strike="noStrike" dirty="0">
                          <a:effectLst/>
                          <a:latin typeface="Arial"/>
                        </a:rPr>
                        <a:t>149.629.584.759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vMerge="1">
                  <a:txBody>
                    <a:bodyPr/>
                    <a:lstStyle/>
                    <a:p>
                      <a:endParaRPr lang="es-CO"/>
                    </a:p>
                  </a:txBody>
                  <a:tcPr/>
                </a:tc>
                <a:tc vMerge="1">
                  <a:txBody>
                    <a:bodyPr/>
                    <a:lstStyle/>
                    <a:p>
                      <a:endParaRPr lang="es-CO"/>
                    </a:p>
                  </a:txBody>
                  <a:tcPr/>
                </a:tc>
                <a:tc vMerge="1">
                  <a:txBody>
                    <a:bodyPr/>
                    <a:lstStyle/>
                    <a:p>
                      <a:endParaRPr lang="es-CO"/>
                    </a:p>
                  </a:txBody>
                  <a:tcPr/>
                </a:tc>
              </a:tr>
            </a:tbl>
          </a:graphicData>
        </a:graphic>
      </p:graphicFrame>
      <p:sp>
        <p:nvSpPr>
          <p:cNvPr id="4" name="3 Rectángulo"/>
          <p:cNvSpPr/>
          <p:nvPr/>
        </p:nvSpPr>
        <p:spPr>
          <a:xfrm>
            <a:off x="972161" y="4137884"/>
            <a:ext cx="9668392" cy="584775"/>
          </a:xfrm>
          <a:prstGeom prst="rect">
            <a:avLst/>
          </a:prstGeom>
        </p:spPr>
        <p:txBody>
          <a:bodyPr wrap="square">
            <a:spAutoFit/>
          </a:bodyPr>
          <a:lstStyle/>
          <a:p>
            <a:pPr algn="just"/>
            <a:r>
              <a:rPr lang="es-CO" sz="1600" b="1" dirty="0"/>
              <a:t>Interpretación: </a:t>
            </a:r>
            <a:r>
              <a:rPr lang="es-CO" sz="1600" dirty="0" smtClean="0"/>
              <a:t>Indica </a:t>
            </a:r>
            <a:r>
              <a:rPr lang="es-CO" sz="1600" dirty="0"/>
              <a:t>que por cada $100 que la Universidad ha invertido en activos, los acreedores han financiado el </a:t>
            </a:r>
            <a:r>
              <a:rPr lang="es-CO" sz="1600" b="1" dirty="0" smtClean="0"/>
              <a:t>7.88%.</a:t>
            </a:r>
            <a:endParaRPr lang="es-CO" sz="1600" dirty="0"/>
          </a:p>
        </p:txBody>
      </p:sp>
      <p:graphicFrame>
        <p:nvGraphicFramePr>
          <p:cNvPr id="6" name="5 Tabla"/>
          <p:cNvGraphicFramePr>
            <a:graphicFrameLocks noGrp="1"/>
          </p:cNvGraphicFramePr>
          <p:nvPr>
            <p:extLst>
              <p:ext uri="{D42A27DB-BD31-4B8C-83A1-F6EECF244321}">
                <p14:modId xmlns:p14="http://schemas.microsoft.com/office/powerpoint/2010/main" val="1833007262"/>
              </p:ext>
            </p:extLst>
          </p:nvPr>
        </p:nvGraphicFramePr>
        <p:xfrm>
          <a:off x="972161" y="1945303"/>
          <a:ext cx="6303014" cy="354330"/>
        </p:xfrm>
        <a:graphic>
          <a:graphicData uri="http://schemas.openxmlformats.org/drawingml/2006/table">
            <a:tbl>
              <a:tblPr firstRow="1" firstCol="1" bandRow="1"/>
              <a:tblGrid>
                <a:gridCol w="1568830"/>
                <a:gridCol w="1452066"/>
                <a:gridCol w="673639"/>
                <a:gridCol w="1452066"/>
                <a:gridCol w="441608"/>
                <a:gridCol w="714805"/>
              </a:tblGrid>
              <a:tr h="161925">
                <a:tc rowSpan="2">
                  <a:txBody>
                    <a:bodyPr/>
                    <a:lstStyle/>
                    <a:p>
                      <a:pPr algn="ctr">
                        <a:spcAft>
                          <a:spcPts val="0"/>
                        </a:spcAft>
                      </a:pPr>
                      <a:r>
                        <a:rPr lang="es-CO" sz="1100" b="1" dirty="0">
                          <a:solidFill>
                            <a:srgbClr val="FFFFFF"/>
                          </a:solidFill>
                          <a:effectLst/>
                          <a:latin typeface="Arial"/>
                          <a:ea typeface="Times New Roman"/>
                        </a:rPr>
                        <a:t>Razón Corriente=</a:t>
                      </a:r>
                      <a:endParaRPr lang="es-CO" sz="1400" dirty="0">
                        <a:effectLst/>
                        <a:latin typeface="Calibri"/>
                        <a:ea typeface="Calibri"/>
                      </a:endParaRPr>
                    </a:p>
                  </a:txBody>
                  <a:tcPr marL="44450" marR="44450" marT="0" marB="0" anchor="ctr">
                    <a:lnL>
                      <a:noFill/>
                    </a:lnL>
                    <a:lnR>
                      <a:noFill/>
                    </a:lnR>
                    <a:lnT>
                      <a:noFill/>
                    </a:lnT>
                    <a:lnB>
                      <a:noFill/>
                    </a:lnB>
                    <a:solidFill>
                      <a:srgbClr val="003366"/>
                    </a:solidFill>
                  </a:tcPr>
                </a:tc>
                <a:tc>
                  <a:txBody>
                    <a:bodyPr/>
                    <a:lstStyle/>
                    <a:p>
                      <a:pPr algn="ctr">
                        <a:spcAft>
                          <a:spcPts val="0"/>
                        </a:spcAft>
                      </a:pPr>
                      <a:r>
                        <a:rPr lang="es-CO" sz="1100" b="1" dirty="0">
                          <a:effectLst/>
                          <a:latin typeface="Arial"/>
                          <a:ea typeface="Times New Roman"/>
                        </a:rPr>
                        <a:t>Activo Corriente</a:t>
                      </a:r>
                      <a:endParaRPr lang="es-CO" sz="1400" dirty="0">
                        <a:effectLst/>
                        <a:latin typeface="Calibri"/>
                        <a:ea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CO" sz="1800" b="1" dirty="0">
                          <a:effectLst/>
                          <a:latin typeface="Arial"/>
                          <a:ea typeface="Times New Roman"/>
                        </a:rPr>
                        <a:t>→</a:t>
                      </a:r>
                      <a:endParaRPr lang="es-CO" sz="1400" dirty="0">
                        <a:effectLst/>
                        <a:latin typeface="Calibri"/>
                        <a:ea typeface="Calibri"/>
                      </a:endParaRPr>
                    </a:p>
                  </a:txBody>
                  <a:tcPr marL="44450" marR="44450" marT="0" marB="0" anchor="ctr">
                    <a:lnL>
                      <a:noFill/>
                    </a:lnL>
                    <a:lnR>
                      <a:noFill/>
                    </a:lnR>
                    <a:lnT>
                      <a:noFill/>
                    </a:lnT>
                    <a:lnB>
                      <a:noFill/>
                    </a:lnB>
                  </a:tcPr>
                </a:tc>
                <a:tc>
                  <a:txBody>
                    <a:bodyPr/>
                    <a:lstStyle/>
                    <a:p>
                      <a:pPr algn="ctr" fontAlgn="b"/>
                      <a:r>
                        <a:rPr lang="es-CO" sz="1100" b="1" i="0" u="none" strike="noStrike">
                          <a:effectLst/>
                          <a:latin typeface="Arial"/>
                        </a:rPr>
                        <a:t>37.877.211.930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CO" sz="1600" b="1" dirty="0">
                          <a:effectLst/>
                          <a:latin typeface="Arial"/>
                          <a:ea typeface="Calibri"/>
                        </a:rPr>
                        <a:t>=</a:t>
                      </a:r>
                      <a:endParaRPr lang="es-CO" sz="1400" dirty="0">
                        <a:effectLst/>
                        <a:latin typeface="Calibri"/>
                        <a:ea typeface="Calibri"/>
                      </a:endParaRPr>
                    </a:p>
                  </a:txBody>
                  <a:tcPr marL="44450" marR="44450" marT="0" marB="0" anchor="ctr">
                    <a:lnL>
                      <a:noFill/>
                    </a:lnL>
                    <a:lnR>
                      <a:noFill/>
                    </a:lnR>
                    <a:lnT>
                      <a:noFill/>
                    </a:lnT>
                    <a:lnB>
                      <a:noFill/>
                    </a:lnB>
                  </a:tcPr>
                </a:tc>
                <a:tc rowSpan="2">
                  <a:txBody>
                    <a:bodyPr/>
                    <a:lstStyle/>
                    <a:p>
                      <a:pPr algn="ctr">
                        <a:spcAft>
                          <a:spcPts val="0"/>
                        </a:spcAft>
                      </a:pPr>
                      <a:r>
                        <a:rPr lang="es-CO" sz="1600" b="1" dirty="0">
                          <a:effectLst/>
                          <a:latin typeface="Arial"/>
                          <a:ea typeface="Calibri"/>
                        </a:rPr>
                        <a:t>$ </a:t>
                      </a:r>
                      <a:r>
                        <a:rPr lang="es-CO" sz="1600" b="1" dirty="0" smtClean="0">
                          <a:effectLst/>
                          <a:latin typeface="Arial"/>
                          <a:ea typeface="Calibri"/>
                        </a:rPr>
                        <a:t>7,31</a:t>
                      </a:r>
                      <a:endParaRPr lang="es-CO" sz="1400" dirty="0">
                        <a:effectLst/>
                        <a:latin typeface="Calibri"/>
                        <a:ea typeface="Calibri"/>
                      </a:endParaRPr>
                    </a:p>
                  </a:txBody>
                  <a:tcPr marL="44450" marR="44450" marT="0" marB="0" anchor="ctr">
                    <a:lnL>
                      <a:noFill/>
                    </a:lnL>
                    <a:lnR>
                      <a:noFill/>
                    </a:lnR>
                    <a:lnT>
                      <a:noFill/>
                    </a:lnT>
                    <a:lnB>
                      <a:noFill/>
                    </a:lnB>
                  </a:tcPr>
                </a:tc>
              </a:tr>
              <a:tr h="161925">
                <a:tc vMerge="1">
                  <a:txBody>
                    <a:bodyPr/>
                    <a:lstStyle/>
                    <a:p>
                      <a:endParaRPr lang="es-CO"/>
                    </a:p>
                  </a:txBody>
                  <a:tcPr/>
                </a:tc>
                <a:tc>
                  <a:txBody>
                    <a:bodyPr/>
                    <a:lstStyle/>
                    <a:p>
                      <a:pPr algn="ctr">
                        <a:spcAft>
                          <a:spcPts val="0"/>
                        </a:spcAft>
                      </a:pPr>
                      <a:r>
                        <a:rPr lang="es-CO" sz="1100" b="1" dirty="0">
                          <a:effectLst/>
                          <a:latin typeface="Arial"/>
                          <a:ea typeface="Times New Roman"/>
                        </a:rPr>
                        <a:t>Pasivo Corriente</a:t>
                      </a:r>
                      <a:endParaRPr lang="es-CO" sz="1400" dirty="0">
                        <a:effectLst/>
                        <a:latin typeface="Calibri"/>
                        <a:ea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vMerge="1">
                  <a:txBody>
                    <a:bodyPr/>
                    <a:lstStyle/>
                    <a:p>
                      <a:endParaRPr lang="es-CO"/>
                    </a:p>
                  </a:txBody>
                  <a:tcPr/>
                </a:tc>
                <a:tc>
                  <a:txBody>
                    <a:bodyPr/>
                    <a:lstStyle/>
                    <a:p>
                      <a:pPr algn="ctr" fontAlgn="b"/>
                      <a:r>
                        <a:rPr lang="es-CO" sz="1100" b="1" i="0" u="none" strike="noStrike" dirty="0">
                          <a:effectLst/>
                          <a:latin typeface="Arial"/>
                        </a:rPr>
                        <a:t>5.180.720.663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vMerge="1">
                  <a:txBody>
                    <a:bodyPr/>
                    <a:lstStyle/>
                    <a:p>
                      <a:endParaRPr lang="es-CO"/>
                    </a:p>
                  </a:txBody>
                  <a:tcPr/>
                </a:tc>
                <a:tc vMerge="1">
                  <a:txBody>
                    <a:bodyPr/>
                    <a:lstStyle/>
                    <a:p>
                      <a:endParaRPr lang="es-CO"/>
                    </a:p>
                  </a:txBody>
                  <a:tcPr/>
                </a:tc>
              </a:tr>
            </a:tbl>
          </a:graphicData>
        </a:graphic>
      </p:graphicFrame>
      <p:sp>
        <p:nvSpPr>
          <p:cNvPr id="7" name="6 Rectángulo"/>
          <p:cNvSpPr/>
          <p:nvPr/>
        </p:nvSpPr>
        <p:spPr>
          <a:xfrm>
            <a:off x="954751" y="2363639"/>
            <a:ext cx="9761627" cy="584775"/>
          </a:xfrm>
          <a:prstGeom prst="rect">
            <a:avLst/>
          </a:prstGeom>
        </p:spPr>
        <p:txBody>
          <a:bodyPr wrap="square">
            <a:spAutoFit/>
          </a:bodyPr>
          <a:lstStyle/>
          <a:p>
            <a:pPr algn="just"/>
            <a:r>
              <a:rPr lang="es-CO" sz="1600" b="1" dirty="0"/>
              <a:t>Interpretación:</a:t>
            </a:r>
            <a:r>
              <a:rPr lang="es-CO" sz="1600" dirty="0"/>
              <a:t> El resultado indica que por cada peso ($1) que la Universidad debe en el corto plazo, cuenta con </a:t>
            </a:r>
            <a:r>
              <a:rPr lang="es-CO" sz="1600" b="1" dirty="0" smtClean="0"/>
              <a:t>($7,31)</a:t>
            </a:r>
            <a:r>
              <a:rPr lang="es-CO" sz="1600" dirty="0" smtClean="0"/>
              <a:t> </a:t>
            </a:r>
            <a:r>
              <a:rPr lang="es-CO" sz="1600" dirty="0"/>
              <a:t>para respaldar esa obligación.</a:t>
            </a:r>
          </a:p>
        </p:txBody>
      </p:sp>
      <p:sp>
        <p:nvSpPr>
          <p:cNvPr id="8" name="13 CuadroTexto"/>
          <p:cNvSpPr txBox="1">
            <a:spLocks noChangeArrowheads="1"/>
          </p:cNvSpPr>
          <p:nvPr/>
        </p:nvSpPr>
        <p:spPr bwMode="auto">
          <a:xfrm>
            <a:off x="954751" y="1426681"/>
            <a:ext cx="4824536" cy="369332"/>
          </a:xfrm>
          <a:prstGeom prst="rect">
            <a:avLst/>
          </a:prstGeom>
          <a:noFill/>
          <a:ln w="9525">
            <a:noFill/>
            <a:miter lim="800000"/>
            <a:headEnd/>
            <a:tailEnd/>
          </a:ln>
        </p:spPr>
        <p:txBody>
          <a:bodyPr wrap="square">
            <a:spAutoFit/>
          </a:bodyPr>
          <a:lstStyle/>
          <a:p>
            <a:pPr>
              <a:defRPr/>
            </a:pPr>
            <a:r>
              <a:rPr lang="es-CO" b="1" dirty="0" smtClean="0">
                <a:solidFill>
                  <a:schemeClr val="tx1"/>
                </a:solidFill>
                <a:effectLst>
                  <a:outerShdw blurRad="38100" dist="38100" dir="2700000" algn="tl">
                    <a:srgbClr val="000000">
                      <a:alpha val="43137"/>
                    </a:srgbClr>
                  </a:outerShdw>
                </a:effectLst>
                <a:ea typeface="+mn-ea"/>
                <a:cs typeface="Arial Unicode MS" charset="0"/>
              </a:rPr>
              <a:t>INDICADORES DE LIQUIDEZ</a:t>
            </a:r>
          </a:p>
        </p:txBody>
      </p:sp>
      <p:sp>
        <p:nvSpPr>
          <p:cNvPr id="9" name="13 CuadroTexto"/>
          <p:cNvSpPr txBox="1">
            <a:spLocks noChangeArrowheads="1"/>
          </p:cNvSpPr>
          <p:nvPr/>
        </p:nvSpPr>
        <p:spPr bwMode="auto">
          <a:xfrm>
            <a:off x="954751" y="3151353"/>
            <a:ext cx="4824536" cy="369332"/>
          </a:xfrm>
          <a:prstGeom prst="rect">
            <a:avLst/>
          </a:prstGeom>
          <a:noFill/>
          <a:ln w="9525">
            <a:noFill/>
            <a:miter lim="800000"/>
            <a:headEnd/>
            <a:tailEnd/>
          </a:ln>
        </p:spPr>
        <p:txBody>
          <a:bodyPr wrap="square">
            <a:spAutoFit/>
          </a:bodyPr>
          <a:lstStyle/>
          <a:p>
            <a:pPr>
              <a:defRPr/>
            </a:pPr>
            <a:r>
              <a:rPr lang="es-CO" b="1" dirty="0" smtClean="0">
                <a:solidFill>
                  <a:schemeClr val="tx1"/>
                </a:solidFill>
                <a:effectLst>
                  <a:outerShdw blurRad="38100" dist="38100" dir="2700000" algn="tl">
                    <a:srgbClr val="000000">
                      <a:alpha val="43137"/>
                    </a:srgbClr>
                  </a:outerShdw>
                </a:effectLst>
                <a:ea typeface="+mn-ea"/>
                <a:cs typeface="Arial Unicode MS" charset="0"/>
              </a:rPr>
              <a:t>INDICADORES DE APALANCAMIENTO</a:t>
            </a:r>
          </a:p>
        </p:txBody>
      </p:sp>
      <p:graphicFrame>
        <p:nvGraphicFramePr>
          <p:cNvPr id="10" name="9 Tabla"/>
          <p:cNvGraphicFramePr>
            <a:graphicFrameLocks noGrp="1"/>
          </p:cNvGraphicFramePr>
          <p:nvPr>
            <p:extLst>
              <p:ext uri="{D42A27DB-BD31-4B8C-83A1-F6EECF244321}">
                <p14:modId xmlns:p14="http://schemas.microsoft.com/office/powerpoint/2010/main" val="371598372"/>
              </p:ext>
            </p:extLst>
          </p:nvPr>
        </p:nvGraphicFramePr>
        <p:xfrm>
          <a:off x="1022004" y="5391285"/>
          <a:ext cx="7772782" cy="494786"/>
        </p:xfrm>
        <a:graphic>
          <a:graphicData uri="http://schemas.openxmlformats.org/drawingml/2006/table">
            <a:tbl>
              <a:tblPr firstRow="1" firstCol="1" bandRow="1"/>
              <a:tblGrid>
                <a:gridCol w="2040343"/>
                <a:gridCol w="1799213"/>
                <a:gridCol w="834686"/>
                <a:gridCol w="1799213"/>
                <a:gridCol w="582424"/>
                <a:gridCol w="716903"/>
              </a:tblGrid>
              <a:tr h="247393">
                <a:tc rowSpan="2">
                  <a:txBody>
                    <a:bodyPr/>
                    <a:lstStyle/>
                    <a:p>
                      <a:pPr algn="ctr">
                        <a:spcAft>
                          <a:spcPts val="0"/>
                        </a:spcAft>
                      </a:pPr>
                      <a:r>
                        <a:rPr lang="es-CO" sz="1100" b="1" dirty="0">
                          <a:solidFill>
                            <a:srgbClr val="FFFFFF"/>
                          </a:solidFill>
                          <a:effectLst/>
                          <a:latin typeface="Arial"/>
                          <a:ea typeface="Times New Roman"/>
                        </a:rPr>
                        <a:t>Solidez=</a:t>
                      </a:r>
                      <a:endParaRPr lang="es-CO" sz="1400" dirty="0">
                        <a:effectLst/>
                        <a:latin typeface="Calibri"/>
                        <a:ea typeface="Calibri"/>
                      </a:endParaRPr>
                    </a:p>
                  </a:txBody>
                  <a:tcPr marL="44450" marR="44450" marT="0" marB="0" anchor="ctr">
                    <a:lnL>
                      <a:noFill/>
                    </a:lnL>
                    <a:lnR>
                      <a:noFill/>
                    </a:lnR>
                    <a:lnT>
                      <a:noFill/>
                    </a:lnT>
                    <a:lnB>
                      <a:noFill/>
                    </a:lnB>
                    <a:solidFill>
                      <a:srgbClr val="003366"/>
                    </a:solidFill>
                  </a:tcPr>
                </a:tc>
                <a:tc>
                  <a:txBody>
                    <a:bodyPr/>
                    <a:lstStyle/>
                    <a:p>
                      <a:pPr algn="ctr">
                        <a:spcAft>
                          <a:spcPts val="0"/>
                        </a:spcAft>
                      </a:pPr>
                      <a:r>
                        <a:rPr lang="es-CO" sz="1100" b="1" dirty="0">
                          <a:effectLst/>
                          <a:latin typeface="Arial"/>
                          <a:ea typeface="Times New Roman"/>
                        </a:rPr>
                        <a:t>Activo Total</a:t>
                      </a:r>
                      <a:endParaRPr lang="es-CO" sz="1400" dirty="0">
                        <a:effectLst/>
                        <a:latin typeface="Calibri"/>
                        <a:ea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CO" sz="1800" b="1" dirty="0">
                          <a:effectLst/>
                          <a:latin typeface="Arial"/>
                          <a:ea typeface="Times New Roman"/>
                        </a:rPr>
                        <a:t>→</a:t>
                      </a:r>
                      <a:endParaRPr lang="es-CO" sz="1400" dirty="0">
                        <a:effectLst/>
                        <a:latin typeface="Calibri"/>
                        <a:ea typeface="Calibri"/>
                      </a:endParaRPr>
                    </a:p>
                  </a:txBody>
                  <a:tcPr marL="44450" marR="44450" marT="0" marB="0" anchor="ctr">
                    <a:lnL>
                      <a:noFill/>
                    </a:lnL>
                    <a:lnR>
                      <a:noFill/>
                    </a:lnR>
                    <a:lnT>
                      <a:noFill/>
                    </a:lnT>
                    <a:lnB>
                      <a:noFill/>
                    </a:lnB>
                  </a:tcPr>
                </a:tc>
                <a:tc>
                  <a:txBody>
                    <a:bodyPr/>
                    <a:lstStyle/>
                    <a:p>
                      <a:pPr algn="ctr" fontAlgn="b"/>
                      <a:r>
                        <a:rPr lang="es-CO" sz="1100" b="1" i="0" u="none" strike="noStrike">
                          <a:effectLst/>
                          <a:latin typeface="Arial"/>
                        </a:rPr>
                        <a:t>149.629.584.759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CO" sz="1600" b="1" dirty="0">
                          <a:effectLst/>
                          <a:latin typeface="Arial"/>
                          <a:ea typeface="Times New Roman"/>
                        </a:rPr>
                        <a:t>=</a:t>
                      </a:r>
                      <a:endParaRPr lang="es-CO" sz="1400" dirty="0">
                        <a:effectLst/>
                        <a:latin typeface="Calibri"/>
                        <a:ea typeface="Calibri"/>
                      </a:endParaRPr>
                    </a:p>
                  </a:txBody>
                  <a:tcPr marL="44450" marR="44450" marT="0" marB="0" anchor="ctr">
                    <a:lnL>
                      <a:noFill/>
                    </a:lnL>
                    <a:lnR>
                      <a:noFill/>
                    </a:lnR>
                    <a:lnT>
                      <a:noFill/>
                    </a:lnT>
                    <a:lnB>
                      <a:noFill/>
                    </a:lnB>
                  </a:tcPr>
                </a:tc>
                <a:tc rowSpan="2">
                  <a:txBody>
                    <a:bodyPr/>
                    <a:lstStyle/>
                    <a:p>
                      <a:pPr algn="ctr">
                        <a:spcAft>
                          <a:spcPts val="0"/>
                        </a:spcAft>
                      </a:pPr>
                      <a:r>
                        <a:rPr lang="es-CO" sz="1600" b="1" dirty="0">
                          <a:effectLst/>
                          <a:latin typeface="Arial"/>
                          <a:ea typeface="Times New Roman"/>
                        </a:rPr>
                        <a:t>$</a:t>
                      </a:r>
                      <a:r>
                        <a:rPr lang="es-CO" sz="1600" b="1" dirty="0" smtClean="0">
                          <a:effectLst/>
                          <a:latin typeface="Arial"/>
                          <a:ea typeface="Times New Roman"/>
                        </a:rPr>
                        <a:t>12,69</a:t>
                      </a:r>
                      <a:endParaRPr lang="es-CO" sz="1400" dirty="0">
                        <a:effectLst/>
                        <a:latin typeface="Calibri"/>
                        <a:ea typeface="Calibri"/>
                      </a:endParaRPr>
                    </a:p>
                  </a:txBody>
                  <a:tcPr marL="44450" marR="44450" marT="0" marB="0" anchor="ctr">
                    <a:lnL>
                      <a:noFill/>
                    </a:lnL>
                    <a:lnR>
                      <a:noFill/>
                    </a:lnR>
                    <a:lnT>
                      <a:noFill/>
                    </a:lnT>
                    <a:lnB>
                      <a:noFill/>
                    </a:lnB>
                  </a:tcPr>
                </a:tc>
              </a:tr>
              <a:tr h="247393">
                <a:tc vMerge="1">
                  <a:txBody>
                    <a:bodyPr/>
                    <a:lstStyle/>
                    <a:p>
                      <a:endParaRPr lang="es-CO"/>
                    </a:p>
                  </a:txBody>
                  <a:tcPr/>
                </a:tc>
                <a:tc>
                  <a:txBody>
                    <a:bodyPr/>
                    <a:lstStyle/>
                    <a:p>
                      <a:pPr algn="ctr">
                        <a:spcAft>
                          <a:spcPts val="0"/>
                        </a:spcAft>
                      </a:pPr>
                      <a:r>
                        <a:rPr lang="es-CO" sz="1100" b="1" dirty="0">
                          <a:effectLst/>
                          <a:latin typeface="Arial"/>
                          <a:ea typeface="Times New Roman"/>
                        </a:rPr>
                        <a:t>Pasivo Total</a:t>
                      </a:r>
                      <a:endParaRPr lang="es-CO" sz="1400" dirty="0">
                        <a:effectLst/>
                        <a:latin typeface="Calibri"/>
                        <a:ea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vMerge="1">
                  <a:txBody>
                    <a:bodyPr/>
                    <a:lstStyle/>
                    <a:p>
                      <a:endParaRPr lang="es-CO"/>
                    </a:p>
                  </a:txBody>
                  <a:tcPr/>
                </a:tc>
                <a:tc>
                  <a:txBody>
                    <a:bodyPr/>
                    <a:lstStyle/>
                    <a:p>
                      <a:pPr algn="ctr" fontAlgn="b"/>
                      <a:r>
                        <a:rPr lang="es-CO" sz="1100" b="1" i="0" u="none" strike="noStrike" dirty="0">
                          <a:effectLst/>
                          <a:latin typeface="Arial"/>
                        </a:rPr>
                        <a:t>11.788.166.682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vMerge="1">
                  <a:txBody>
                    <a:bodyPr/>
                    <a:lstStyle/>
                    <a:p>
                      <a:endParaRPr lang="es-CO"/>
                    </a:p>
                  </a:txBody>
                  <a:tcPr/>
                </a:tc>
                <a:tc vMerge="1">
                  <a:txBody>
                    <a:bodyPr/>
                    <a:lstStyle/>
                    <a:p>
                      <a:endParaRPr lang="es-CO"/>
                    </a:p>
                  </a:txBody>
                  <a:tcPr/>
                </a:tc>
              </a:tr>
            </a:tbl>
          </a:graphicData>
        </a:graphic>
      </p:graphicFrame>
      <p:sp>
        <p:nvSpPr>
          <p:cNvPr id="11" name="10 Rectángulo"/>
          <p:cNvSpPr/>
          <p:nvPr/>
        </p:nvSpPr>
        <p:spPr>
          <a:xfrm>
            <a:off x="972161" y="6022387"/>
            <a:ext cx="9809537" cy="338554"/>
          </a:xfrm>
          <a:prstGeom prst="rect">
            <a:avLst/>
          </a:prstGeom>
        </p:spPr>
        <p:txBody>
          <a:bodyPr wrap="square">
            <a:spAutoFit/>
          </a:bodyPr>
          <a:lstStyle/>
          <a:p>
            <a:pPr algn="just"/>
            <a:r>
              <a:rPr lang="es-CO" sz="1600" b="1" dirty="0"/>
              <a:t>Interpretación: </a:t>
            </a:r>
            <a:r>
              <a:rPr lang="es-CO" sz="1600" dirty="0" smtClean="0"/>
              <a:t>Esta </a:t>
            </a:r>
            <a:r>
              <a:rPr lang="es-CO" sz="1600" dirty="0"/>
              <a:t>razón indica que la Universidad dispone de </a:t>
            </a:r>
            <a:r>
              <a:rPr lang="es-CO" sz="1600" b="1" dirty="0"/>
              <a:t>$</a:t>
            </a:r>
            <a:r>
              <a:rPr lang="es-CO" sz="1600" b="1" dirty="0" smtClean="0"/>
              <a:t>12.69</a:t>
            </a:r>
            <a:r>
              <a:rPr lang="es-CO" sz="1600" dirty="0" smtClean="0"/>
              <a:t> </a:t>
            </a:r>
            <a:r>
              <a:rPr lang="es-CO" sz="1600" dirty="0"/>
              <a:t>en Activos por cada peso ($1) que adeuda.</a:t>
            </a:r>
          </a:p>
        </p:txBody>
      </p:sp>
      <p:sp>
        <p:nvSpPr>
          <p:cNvPr id="12" name="13 CuadroTexto"/>
          <p:cNvSpPr txBox="1">
            <a:spLocks noChangeArrowheads="1"/>
          </p:cNvSpPr>
          <p:nvPr/>
        </p:nvSpPr>
        <p:spPr bwMode="auto">
          <a:xfrm>
            <a:off x="972161" y="4924134"/>
            <a:ext cx="4824536" cy="369332"/>
          </a:xfrm>
          <a:prstGeom prst="rect">
            <a:avLst/>
          </a:prstGeom>
          <a:noFill/>
          <a:ln w="9525">
            <a:noFill/>
            <a:miter lim="800000"/>
            <a:headEnd/>
            <a:tailEnd/>
          </a:ln>
        </p:spPr>
        <p:txBody>
          <a:bodyPr wrap="square">
            <a:spAutoFit/>
          </a:bodyPr>
          <a:lstStyle/>
          <a:p>
            <a:pPr>
              <a:defRPr/>
            </a:pPr>
            <a:r>
              <a:rPr lang="es-CO" b="1" dirty="0" smtClean="0">
                <a:solidFill>
                  <a:schemeClr val="tx1"/>
                </a:solidFill>
                <a:effectLst>
                  <a:outerShdw blurRad="38100" dist="38100" dir="2700000" algn="tl">
                    <a:srgbClr val="000000">
                      <a:alpha val="43137"/>
                    </a:srgbClr>
                  </a:outerShdw>
                </a:effectLst>
                <a:ea typeface="+mn-ea"/>
                <a:cs typeface="Arial Unicode MS" charset="0"/>
              </a:rPr>
              <a:t>OTROS ÍNDICES</a:t>
            </a:r>
          </a:p>
        </p:txBody>
      </p:sp>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250658"/>
            <a:ext cx="6096000" cy="523220"/>
          </a:xfrm>
          <a:prstGeom prst="rect">
            <a:avLst/>
          </a:prstGeom>
        </p:spPr>
        <p:txBody>
          <a:bodyPr>
            <a:spAutoFit/>
          </a:bodyPr>
          <a:lstStyle/>
          <a:p>
            <a:pPr algn="ctr"/>
            <a:r>
              <a:rPr lang="es-CO" sz="2800" dirty="0">
                <a:solidFill>
                  <a:schemeClr val="bg1"/>
                </a:solidFill>
              </a:rPr>
              <a:t>CALIFICACIÓN DE RIESGO CREDITICIO</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927" y="1458506"/>
            <a:ext cx="10059642" cy="4888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7521023" y="1458506"/>
            <a:ext cx="3857294" cy="2103678"/>
          </a:xfrm>
          <a:prstGeom prst="rect">
            <a:avLst/>
          </a:prstGeom>
          <a:solidFill>
            <a:srgbClr val="EEECE1">
              <a:lumMod val="90000"/>
            </a:srgbClr>
          </a:solidFill>
          <a:ln w="25400" cap="flat" cmpd="sng" algn="ctr">
            <a:solidFill>
              <a:srgbClr val="EEECE1">
                <a:lumMod val="7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CO" sz="2000" b="1" dirty="0">
                <a:solidFill>
                  <a:schemeClr val="tx1"/>
                </a:solidFill>
                <a:latin typeface="Bodoni MT Black" pitchFamily="18" charset="0"/>
              </a:rPr>
              <a:t>Calificación Nacional de Largo Plazo </a:t>
            </a:r>
            <a:r>
              <a:rPr lang="es-CO" sz="2000" b="1" dirty="0" smtClean="0">
                <a:solidFill>
                  <a:schemeClr val="tx1"/>
                </a:solidFill>
                <a:latin typeface="Bodoni MT Black" pitchFamily="18" charset="0"/>
              </a:rPr>
              <a:t>'A + (</a:t>
            </a:r>
            <a:r>
              <a:rPr lang="es-CO" sz="2000" b="1" dirty="0">
                <a:solidFill>
                  <a:schemeClr val="tx1"/>
                </a:solidFill>
                <a:latin typeface="Bodoni MT Black" pitchFamily="18" charset="0"/>
              </a:rPr>
              <a:t>col)' con Perspectiva Estable</a:t>
            </a:r>
          </a:p>
        </p:txBody>
      </p:sp>
      <p:sp>
        <p:nvSpPr>
          <p:cNvPr id="7" name="1 Rectángulo"/>
          <p:cNvSpPr/>
          <p:nvPr/>
        </p:nvSpPr>
        <p:spPr>
          <a:xfrm>
            <a:off x="7633341" y="4085876"/>
            <a:ext cx="2981269" cy="5688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CO" sz="2400" b="1" dirty="0" smtClean="0">
                <a:solidFill>
                  <a:sysClr val="windowText" lastClr="000000"/>
                </a:solidFill>
                <a:latin typeface="Bodoni MT Black" pitchFamily="18" charset="0"/>
              </a:rPr>
              <a:t>DEUDA:</a:t>
            </a:r>
            <a:endParaRPr lang="es-CO" sz="2400" b="1" dirty="0">
              <a:solidFill>
                <a:sysClr val="windowText" lastClr="000000"/>
              </a:solidFill>
              <a:latin typeface="Bodoni MT Black" pitchFamily="18" charset="0"/>
            </a:endParaRPr>
          </a:p>
        </p:txBody>
      </p:sp>
      <p:sp>
        <p:nvSpPr>
          <p:cNvPr id="8" name="1 Rectángulo"/>
          <p:cNvSpPr/>
          <p:nvPr/>
        </p:nvSpPr>
        <p:spPr>
          <a:xfrm>
            <a:off x="9585015" y="3812375"/>
            <a:ext cx="1254072" cy="1082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CO" sz="4800" b="1" dirty="0" smtClean="0">
                <a:solidFill>
                  <a:sysClr val="windowText" lastClr="000000"/>
                </a:solidFill>
                <a:latin typeface="Arial Narrow" pitchFamily="34" charset="0"/>
              </a:rPr>
              <a:t>$O</a:t>
            </a:r>
            <a:endParaRPr lang="es-CO" sz="4800" b="1" dirty="0">
              <a:solidFill>
                <a:sysClr val="windowText" lastClr="000000"/>
              </a:solidFill>
              <a:latin typeface="Arial Narrow" pitchFamily="34" charset="0"/>
            </a:endParaRPr>
          </a:p>
        </p:txBody>
      </p:sp>
      <p:pic>
        <p:nvPicPr>
          <p:cNvPr id="9" name="Imagen 2"/>
          <p:cNvPicPr>
            <a:picLocks noChangeAspect="1"/>
          </p:cNvPicPr>
          <p:nvPr/>
        </p:nvPicPr>
        <p:blipFill>
          <a:blip r:embed="rId3"/>
          <a:stretch>
            <a:fillRect/>
          </a:stretch>
        </p:blipFill>
        <p:spPr>
          <a:xfrm>
            <a:off x="3599892" y="4507934"/>
            <a:ext cx="3118960" cy="1838740"/>
          </a:xfrm>
          <a:prstGeom prst="rect">
            <a:avLst/>
          </a:prstGeom>
          <a:ln>
            <a:noFill/>
          </a:ln>
        </p:spPr>
      </p:pic>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3"/>
          <p:cNvSpPr/>
          <p:nvPr/>
        </p:nvSpPr>
        <p:spPr>
          <a:xfrm>
            <a:off x="2205637" y="3024306"/>
            <a:ext cx="7804853" cy="1569660"/>
          </a:xfrm>
          <a:prstGeom prst="rect">
            <a:avLst/>
          </a:prstGeom>
        </p:spPr>
        <p:txBody>
          <a:bodyPr wrap="square">
            <a:spAutoFit/>
          </a:bodyPr>
          <a:lstStyle/>
          <a:p>
            <a:pPr algn="ctr">
              <a:spcBef>
                <a:spcPct val="0"/>
              </a:spcBef>
            </a:pPr>
            <a:r>
              <a:rPr lang="es-CO" sz="4800" b="1" dirty="0">
                <a:solidFill>
                  <a:srgbClr val="B02226"/>
                </a:solidFill>
                <a:latin typeface="Algerian" pitchFamily="82" charset="0"/>
                <a:ea typeface="+mj-ea"/>
                <a:cs typeface="Arial" pitchFamily="34" charset="0"/>
              </a:rPr>
              <a:t>GESTIÓN </a:t>
            </a:r>
          </a:p>
          <a:p>
            <a:pPr algn="ctr">
              <a:spcBef>
                <a:spcPct val="0"/>
              </a:spcBef>
            </a:pPr>
            <a:r>
              <a:rPr lang="es-CO" sz="4800" b="1" dirty="0">
                <a:solidFill>
                  <a:srgbClr val="B02226"/>
                </a:solidFill>
                <a:latin typeface="Algerian" pitchFamily="82" charset="0"/>
                <a:ea typeface="+mj-ea"/>
                <a:cs typeface="Arial" pitchFamily="34" charset="0"/>
              </a:rPr>
              <a:t>DE FONDOS ESPECIALES</a:t>
            </a:r>
          </a:p>
        </p:txBody>
      </p:sp>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131393"/>
            <a:ext cx="6096000" cy="954107"/>
          </a:xfrm>
          <a:prstGeom prst="rect">
            <a:avLst/>
          </a:prstGeom>
        </p:spPr>
        <p:txBody>
          <a:bodyPr>
            <a:spAutoFit/>
          </a:bodyPr>
          <a:lstStyle/>
          <a:p>
            <a:pPr algn="ctr"/>
            <a:r>
              <a:rPr lang="es-ES" sz="2800" dirty="0">
                <a:solidFill>
                  <a:schemeClr val="bg1"/>
                </a:solidFill>
              </a:rPr>
              <a:t>INGRESOS FONDOS ESPECIALES </a:t>
            </a:r>
          </a:p>
          <a:p>
            <a:pPr algn="ctr"/>
            <a:r>
              <a:rPr lang="es-ES" sz="2800" dirty="0">
                <a:solidFill>
                  <a:schemeClr val="bg1"/>
                </a:solidFill>
              </a:rPr>
              <a:t>VIGENCIA 2018</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0478" y="1226112"/>
            <a:ext cx="6677620" cy="3575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Tabla"/>
          <p:cNvGraphicFramePr>
            <a:graphicFrameLocks noGrp="1"/>
          </p:cNvGraphicFramePr>
          <p:nvPr>
            <p:extLst>
              <p:ext uri="{D42A27DB-BD31-4B8C-83A1-F6EECF244321}">
                <p14:modId xmlns:p14="http://schemas.microsoft.com/office/powerpoint/2010/main" val="3956485621"/>
              </p:ext>
            </p:extLst>
          </p:nvPr>
        </p:nvGraphicFramePr>
        <p:xfrm>
          <a:off x="3163217" y="4985146"/>
          <a:ext cx="5654779" cy="1116716"/>
        </p:xfrm>
        <a:graphic>
          <a:graphicData uri="http://schemas.openxmlformats.org/drawingml/2006/table">
            <a:tbl>
              <a:tblPr/>
              <a:tblGrid>
                <a:gridCol w="2303519"/>
                <a:gridCol w="1214170"/>
                <a:gridCol w="1214170"/>
                <a:gridCol w="922920"/>
              </a:tblGrid>
              <a:tr h="142803">
                <a:tc>
                  <a:txBody>
                    <a:bodyPr/>
                    <a:lstStyle/>
                    <a:p>
                      <a:pPr algn="ctr" fontAlgn="b"/>
                      <a:r>
                        <a:rPr lang="es-CO" sz="1200" b="1" i="0" u="none" strike="noStrike" dirty="0">
                          <a:effectLst/>
                          <a:latin typeface="Arial"/>
                        </a:rPr>
                        <a:t>DESCRIPCIÓN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200" b="1" i="0" u="none" strike="noStrike">
                          <a:effectLst/>
                          <a:latin typeface="Arial"/>
                        </a:rPr>
                        <a:t>APROPIADO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200" b="1" i="0" u="none" strike="noStrike">
                          <a:effectLst/>
                          <a:latin typeface="Arial"/>
                        </a:rPr>
                        <a:t>RECAUDADO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200" b="1" i="0" u="none" strike="noStrike">
                          <a:effectLst/>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233459">
                <a:tc>
                  <a:txBody>
                    <a:bodyPr/>
                    <a:lstStyle/>
                    <a:p>
                      <a:pPr algn="l" fontAlgn="b"/>
                      <a:r>
                        <a:rPr lang="es-CO" sz="1200" b="0" i="0" u="none" strike="noStrike">
                          <a:effectLst/>
                          <a:latin typeface="Arial"/>
                        </a:rPr>
                        <a:t>SERVICIOS DE EXTENSIÓN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8.896.208.906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5.190.696.127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a:effectLst/>
                          <a:latin typeface="Arial"/>
                        </a:rPr>
                        <a:t>58,35%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459">
                <a:tc>
                  <a:txBody>
                    <a:bodyPr/>
                    <a:lstStyle/>
                    <a:p>
                      <a:pPr algn="l" fontAlgn="b"/>
                      <a:r>
                        <a:rPr lang="es-CO" sz="1200" b="0" i="0" u="none" strike="noStrike">
                          <a:effectLst/>
                          <a:latin typeface="Arial"/>
                        </a:rPr>
                        <a:t>POSTGRADOS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10.888.926.602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10.484.756.180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a:effectLst/>
                          <a:latin typeface="Arial"/>
                        </a:rPr>
                        <a:t>96,29%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459">
                <a:tc>
                  <a:txBody>
                    <a:bodyPr/>
                    <a:lstStyle/>
                    <a:p>
                      <a:pPr algn="l" fontAlgn="b"/>
                      <a:r>
                        <a:rPr lang="es-CO" sz="1200" b="0" i="0" u="none" strike="noStrike">
                          <a:effectLst/>
                          <a:latin typeface="Arial"/>
                        </a:rPr>
                        <a:t>RECURSOS DEL BALANCE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59.803.842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59.803.842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effectLst/>
                          <a:latin typeface="Arial"/>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459">
                <a:tc>
                  <a:txBody>
                    <a:bodyPr/>
                    <a:lstStyle/>
                    <a:p>
                      <a:pPr algn="l" fontAlgn="b"/>
                      <a:r>
                        <a:rPr lang="es-CO" sz="1200" b="1" i="0" u="none" strike="noStrike">
                          <a:effectLst/>
                          <a:latin typeface="Arial"/>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1" i="0" u="none" strike="noStrike">
                          <a:effectLst/>
                          <a:latin typeface="Arial"/>
                        </a:rPr>
                        <a:t>19.844.939.350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1" i="0" u="none" strike="noStrike">
                          <a:effectLst/>
                          <a:latin typeface="Arial"/>
                        </a:rPr>
                        <a:t>15.735.256.149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1" i="0" u="none" strike="noStrike" dirty="0">
                          <a:effectLst/>
                          <a:latin typeface="Arial"/>
                        </a:rPr>
                        <a:t>79,29%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4510007" y="250658"/>
            <a:ext cx="7117761" cy="523220"/>
          </a:xfrm>
          <a:prstGeom prst="rect">
            <a:avLst/>
          </a:prstGeom>
        </p:spPr>
        <p:txBody>
          <a:bodyPr wrap="square">
            <a:spAutoFit/>
          </a:bodyPr>
          <a:lstStyle/>
          <a:p>
            <a:pPr algn="ctr"/>
            <a:r>
              <a:rPr lang="es-CO" sz="2800" dirty="0">
                <a:solidFill>
                  <a:schemeClr val="bg1"/>
                </a:solidFill>
              </a:rPr>
              <a:t>OFICINA FINANCIERA Y DE RECURSOS FÍSICOS</a:t>
            </a:r>
          </a:p>
        </p:txBody>
      </p:sp>
      <p:sp>
        <p:nvSpPr>
          <p:cNvPr id="3" name="2 Rectángulo"/>
          <p:cNvSpPr/>
          <p:nvPr/>
        </p:nvSpPr>
        <p:spPr>
          <a:xfrm>
            <a:off x="749588" y="1485785"/>
            <a:ext cx="10773402" cy="3970318"/>
          </a:xfrm>
          <a:prstGeom prst="rect">
            <a:avLst/>
          </a:prstGeom>
        </p:spPr>
        <p:txBody>
          <a:bodyPr wrap="square">
            <a:spAutoFit/>
          </a:bodyPr>
          <a:lstStyle/>
          <a:p>
            <a:pPr algn="just"/>
            <a:r>
              <a:rPr lang="es-CO" dirty="0" smtClean="0">
                <a:latin typeface="Arial" pitchFamily="34" charset="0"/>
                <a:cs typeface="Arial" pitchFamily="34" charset="0"/>
              </a:rPr>
              <a:t>La Oficina Financiera y de Recursos Físicos, adscrita a la Vicerrectoría </a:t>
            </a:r>
            <a:r>
              <a:rPr lang="es-CO" dirty="0">
                <a:latin typeface="Arial" pitchFamily="34" charset="0"/>
                <a:cs typeface="Arial" pitchFamily="34" charset="0"/>
              </a:rPr>
              <a:t>Administrativa de la Universidad </a:t>
            </a:r>
            <a:r>
              <a:rPr lang="es-CO" dirty="0" smtClean="0">
                <a:latin typeface="Arial" pitchFamily="34" charset="0"/>
                <a:cs typeface="Arial" pitchFamily="34" charset="0"/>
              </a:rPr>
              <a:t>Surcolombiana, tiene como objetivo proponer a </a:t>
            </a:r>
            <a:r>
              <a:rPr lang="es-CO" dirty="0">
                <a:latin typeface="Arial" pitchFamily="34" charset="0"/>
                <a:cs typeface="Arial" pitchFamily="34" charset="0"/>
              </a:rPr>
              <a:t>la Alta Dirección </a:t>
            </a:r>
            <a:r>
              <a:rPr lang="es-CO" dirty="0" smtClean="0">
                <a:latin typeface="Arial" pitchFamily="34" charset="0"/>
                <a:cs typeface="Arial" pitchFamily="34" charset="0"/>
              </a:rPr>
              <a:t>políticas </a:t>
            </a:r>
            <a:r>
              <a:rPr lang="es-CO" dirty="0">
                <a:latin typeface="Arial" pitchFamily="34" charset="0"/>
                <a:cs typeface="Arial" pitchFamily="34" charset="0"/>
              </a:rPr>
              <a:t>y estrategias </a:t>
            </a:r>
            <a:r>
              <a:rPr lang="es-CO" dirty="0" smtClean="0">
                <a:latin typeface="Arial" pitchFamily="34" charset="0"/>
                <a:cs typeface="Arial" pitchFamily="34" charset="0"/>
              </a:rPr>
              <a:t>de </a:t>
            </a:r>
            <a:r>
              <a:rPr lang="es-CO" dirty="0">
                <a:latin typeface="Arial" pitchFamily="34" charset="0"/>
                <a:cs typeface="Arial" pitchFamily="34" charset="0"/>
              </a:rPr>
              <a:t>tipo Financiero y </a:t>
            </a:r>
            <a:r>
              <a:rPr lang="es-CO" dirty="0" smtClean="0">
                <a:latin typeface="Arial" pitchFamily="34" charset="0"/>
                <a:cs typeface="Arial" pitchFamily="34" charset="0"/>
              </a:rPr>
              <a:t>Económico, que </a:t>
            </a:r>
            <a:r>
              <a:rPr lang="es-CO" dirty="0">
                <a:latin typeface="Arial" pitchFamily="34" charset="0"/>
                <a:cs typeface="Arial" pitchFamily="34" charset="0"/>
              </a:rPr>
              <a:t>conduzcan </a:t>
            </a:r>
            <a:r>
              <a:rPr lang="es-CO" dirty="0" smtClean="0">
                <a:latin typeface="Arial" pitchFamily="34" charset="0"/>
                <a:cs typeface="Arial" pitchFamily="34" charset="0"/>
              </a:rPr>
              <a:t>de </a:t>
            </a:r>
            <a:r>
              <a:rPr lang="es-CO" dirty="0">
                <a:latin typeface="Arial" pitchFamily="34" charset="0"/>
                <a:cs typeface="Arial" pitchFamily="34" charset="0"/>
              </a:rPr>
              <a:t>manera oportuna y confiable </a:t>
            </a:r>
            <a:r>
              <a:rPr lang="es-CO" dirty="0" smtClean="0">
                <a:latin typeface="Arial" pitchFamily="34" charset="0"/>
                <a:cs typeface="Arial" pitchFamily="34" charset="0"/>
              </a:rPr>
              <a:t>a una </a:t>
            </a:r>
            <a:r>
              <a:rPr lang="es-CO" dirty="0">
                <a:latin typeface="Arial" pitchFamily="34" charset="0"/>
                <a:cs typeface="Arial" pitchFamily="34" charset="0"/>
              </a:rPr>
              <a:t>correcta ejecución y </a:t>
            </a:r>
            <a:r>
              <a:rPr lang="es-CO" dirty="0" smtClean="0">
                <a:latin typeface="Arial" pitchFamily="34" charset="0"/>
                <a:cs typeface="Arial" pitchFamily="34" charset="0"/>
              </a:rPr>
              <a:t>control </a:t>
            </a:r>
            <a:r>
              <a:rPr lang="es-CO" dirty="0">
                <a:latin typeface="Arial" pitchFamily="34" charset="0"/>
                <a:cs typeface="Arial" pitchFamily="34" charset="0"/>
              </a:rPr>
              <a:t>de los recursos </a:t>
            </a:r>
            <a:r>
              <a:rPr lang="es-CO" dirty="0" smtClean="0">
                <a:latin typeface="Arial" pitchFamily="34" charset="0"/>
                <a:cs typeface="Arial" pitchFamily="34" charset="0"/>
              </a:rPr>
              <a:t>conforme </a:t>
            </a:r>
            <a:r>
              <a:rPr lang="es-CO" dirty="0">
                <a:latin typeface="Arial" pitchFamily="34" charset="0"/>
                <a:cs typeface="Arial" pitchFamily="34" charset="0"/>
              </a:rPr>
              <a:t>a los requisitos </a:t>
            </a:r>
            <a:r>
              <a:rPr lang="es-CO" dirty="0" smtClean="0">
                <a:latin typeface="Arial" pitchFamily="34" charset="0"/>
                <a:cs typeface="Arial" pitchFamily="34" charset="0"/>
              </a:rPr>
              <a:t>vigentes aplicables </a:t>
            </a:r>
            <a:r>
              <a:rPr lang="es-CO" dirty="0">
                <a:latin typeface="Arial" pitchFamily="34" charset="0"/>
                <a:cs typeface="Arial" pitchFamily="34" charset="0"/>
              </a:rPr>
              <a:t>a la </a:t>
            </a:r>
            <a:r>
              <a:rPr lang="es-CO" dirty="0" smtClean="0">
                <a:latin typeface="Arial" pitchFamily="34" charset="0"/>
                <a:cs typeface="Arial" pitchFamily="34" charset="0"/>
              </a:rPr>
              <a:t>Universidad Surcolombiana. </a:t>
            </a:r>
            <a:endParaRPr lang="es-CO" dirty="0">
              <a:latin typeface="Arial" pitchFamily="34" charset="0"/>
              <a:cs typeface="Arial" pitchFamily="34" charset="0"/>
            </a:endParaRPr>
          </a:p>
          <a:p>
            <a:pPr algn="just"/>
            <a:endParaRPr lang="es-CO" dirty="0">
              <a:latin typeface="Arial" pitchFamily="34" charset="0"/>
              <a:cs typeface="Arial" pitchFamily="34" charset="0"/>
            </a:endParaRPr>
          </a:p>
          <a:p>
            <a:pPr algn="just"/>
            <a:r>
              <a:rPr lang="es-CO" dirty="0">
                <a:latin typeface="Arial" pitchFamily="34" charset="0"/>
                <a:cs typeface="Arial" pitchFamily="34" charset="0"/>
              </a:rPr>
              <a:t>En el presente informe se han consolidado los resultados de la gestión realizada durante la vigencia </a:t>
            </a:r>
            <a:r>
              <a:rPr lang="es-CO" dirty="0" smtClean="0">
                <a:latin typeface="Arial" pitchFamily="34" charset="0"/>
                <a:cs typeface="Arial" pitchFamily="34" charset="0"/>
              </a:rPr>
              <a:t>2018, </a:t>
            </a:r>
            <a:r>
              <a:rPr lang="es-CO" dirty="0">
                <a:latin typeface="Arial" pitchFamily="34" charset="0"/>
                <a:cs typeface="Arial" pitchFamily="34" charset="0"/>
              </a:rPr>
              <a:t>por el conjunto de dependencias adscritas </a:t>
            </a:r>
            <a:r>
              <a:rPr lang="es-CO" dirty="0" smtClean="0">
                <a:latin typeface="Arial" pitchFamily="34" charset="0"/>
                <a:cs typeface="Arial" pitchFamily="34" charset="0"/>
              </a:rPr>
              <a:t>a esta área: </a:t>
            </a:r>
          </a:p>
          <a:p>
            <a:pPr algn="just"/>
            <a:endParaRPr lang="es-CO" dirty="0">
              <a:latin typeface="Arial" pitchFamily="34" charset="0"/>
              <a:cs typeface="Arial" pitchFamily="34" charset="0"/>
            </a:endParaRPr>
          </a:p>
          <a:p>
            <a:pPr marL="285750" indent="-285750">
              <a:buFontTx/>
              <a:buChar char="-"/>
            </a:pPr>
            <a:r>
              <a:rPr lang="es-CO" dirty="0" smtClean="0">
                <a:latin typeface="Arial" pitchFamily="34" charset="0"/>
                <a:cs typeface="Arial" pitchFamily="34" charset="0"/>
              </a:rPr>
              <a:t> Presupuesto                -    Contabilidad       </a:t>
            </a:r>
            <a:r>
              <a:rPr lang="es-CO" dirty="0">
                <a:latin typeface="Arial" pitchFamily="34" charset="0"/>
                <a:cs typeface="Arial" pitchFamily="34" charset="0"/>
              </a:rPr>
              <a:t>- </a:t>
            </a:r>
            <a:r>
              <a:rPr lang="es-CO" dirty="0" smtClean="0">
                <a:latin typeface="Arial" pitchFamily="34" charset="0"/>
                <a:cs typeface="Arial" pitchFamily="34" charset="0"/>
              </a:rPr>
              <a:t>Recuperación de Cartera                   </a:t>
            </a:r>
            <a:r>
              <a:rPr lang="es-CO" dirty="0">
                <a:latin typeface="Arial" pitchFamily="34" charset="0"/>
                <a:cs typeface="Arial" pitchFamily="34" charset="0"/>
              </a:rPr>
              <a:t>- Recursos Físicos</a:t>
            </a:r>
            <a:endParaRPr lang="es-CO" dirty="0" smtClean="0">
              <a:latin typeface="Arial" pitchFamily="34" charset="0"/>
              <a:cs typeface="Arial" pitchFamily="34" charset="0"/>
            </a:endParaRPr>
          </a:p>
          <a:p>
            <a:pPr marL="342900" indent="-342900">
              <a:buFontTx/>
              <a:buChar char="-"/>
            </a:pPr>
            <a:r>
              <a:rPr lang="es-CO" dirty="0" smtClean="0">
                <a:latin typeface="Arial" pitchFamily="34" charset="0"/>
                <a:cs typeface="Arial" pitchFamily="34" charset="0"/>
              </a:rPr>
              <a:t>Fondos </a:t>
            </a:r>
            <a:r>
              <a:rPr lang="es-CO" dirty="0">
                <a:latin typeface="Arial" pitchFamily="34" charset="0"/>
                <a:cs typeface="Arial" pitchFamily="34" charset="0"/>
              </a:rPr>
              <a:t>Especiales </a:t>
            </a:r>
            <a:r>
              <a:rPr lang="es-CO" dirty="0" smtClean="0">
                <a:latin typeface="Arial" pitchFamily="34" charset="0"/>
                <a:cs typeface="Arial" pitchFamily="34" charset="0"/>
              </a:rPr>
              <a:t>     -    Tesorería            </a:t>
            </a:r>
            <a:r>
              <a:rPr lang="es-CO" dirty="0">
                <a:latin typeface="Arial" pitchFamily="34" charset="0"/>
                <a:cs typeface="Arial" pitchFamily="34" charset="0"/>
              </a:rPr>
              <a:t>- Liquidación Derechos Pecuniarios</a:t>
            </a:r>
          </a:p>
          <a:p>
            <a:pPr algn="just"/>
            <a:endParaRPr lang="es-CO" dirty="0" smtClean="0">
              <a:latin typeface="Arial" pitchFamily="34" charset="0"/>
              <a:cs typeface="Arial" pitchFamily="34" charset="0"/>
            </a:endParaRPr>
          </a:p>
          <a:p>
            <a:pPr algn="just"/>
            <a:r>
              <a:rPr lang="es-CO" dirty="0" smtClean="0">
                <a:latin typeface="Arial" pitchFamily="34" charset="0"/>
                <a:cs typeface="Arial" pitchFamily="34" charset="0"/>
              </a:rPr>
              <a:t>Dichos </a:t>
            </a:r>
            <a:r>
              <a:rPr lang="es-CO" dirty="0">
                <a:latin typeface="Arial" pitchFamily="34" charset="0"/>
                <a:cs typeface="Arial" pitchFamily="34" charset="0"/>
              </a:rPr>
              <a:t>resultados corresponden al cumplimiento de las acciones establecidas en el Plan </a:t>
            </a:r>
            <a:r>
              <a:rPr lang="es-CO" dirty="0" smtClean="0">
                <a:latin typeface="Arial" pitchFamily="34" charset="0"/>
                <a:cs typeface="Arial" pitchFamily="34" charset="0"/>
              </a:rPr>
              <a:t>de Compras y Plan de </a:t>
            </a:r>
            <a:r>
              <a:rPr lang="es-CO" dirty="0">
                <a:latin typeface="Arial" pitchFamily="34" charset="0"/>
                <a:cs typeface="Arial" pitchFamily="34" charset="0"/>
              </a:rPr>
              <a:t>Acción </a:t>
            </a:r>
            <a:r>
              <a:rPr lang="es-CO" dirty="0" smtClean="0">
                <a:latin typeface="Arial" pitchFamily="34" charset="0"/>
                <a:cs typeface="Arial" pitchFamily="34" charset="0"/>
              </a:rPr>
              <a:t>2018 en </a:t>
            </a:r>
            <a:r>
              <a:rPr lang="es-CO" dirty="0">
                <a:latin typeface="Arial" pitchFamily="34" charset="0"/>
                <a:cs typeface="Arial" pitchFamily="34" charset="0"/>
              </a:rPr>
              <a:t>concordancia con los </a:t>
            </a:r>
            <a:r>
              <a:rPr lang="es-CO" dirty="0" smtClean="0">
                <a:latin typeface="Arial" pitchFamily="34" charset="0"/>
                <a:cs typeface="Arial" pitchFamily="34" charset="0"/>
              </a:rPr>
              <a:t>Subsistemas  </a:t>
            </a:r>
            <a:r>
              <a:rPr lang="es-CO" dirty="0">
                <a:latin typeface="Arial" pitchFamily="34" charset="0"/>
                <a:cs typeface="Arial" pitchFamily="34" charset="0"/>
              </a:rPr>
              <a:t>formulados en el Plan </a:t>
            </a:r>
            <a:r>
              <a:rPr lang="es-CO" dirty="0" smtClean="0">
                <a:latin typeface="Arial" pitchFamily="34" charset="0"/>
                <a:cs typeface="Arial" pitchFamily="34" charset="0"/>
              </a:rPr>
              <a:t>De Desarrollo 2015 </a:t>
            </a:r>
            <a:r>
              <a:rPr lang="es-CO" dirty="0">
                <a:latin typeface="Arial" pitchFamily="34" charset="0"/>
                <a:cs typeface="Arial" pitchFamily="34" charset="0"/>
              </a:rPr>
              <a:t>-</a:t>
            </a:r>
            <a:r>
              <a:rPr lang="es-CO" dirty="0" smtClean="0">
                <a:latin typeface="Arial" pitchFamily="34" charset="0"/>
                <a:cs typeface="Arial" pitchFamily="34" charset="0"/>
              </a:rPr>
              <a:t>2024.</a:t>
            </a:r>
            <a:endParaRPr lang="es-CO" dirty="0">
              <a:latin typeface="Arial" pitchFamily="34" charset="0"/>
              <a:cs typeface="Arial" pitchFamily="34" charset="0"/>
            </a:endParaRPr>
          </a:p>
        </p:txBody>
      </p:sp>
    </p:spTree>
    <p:extLst>
      <p:ext uri="{BB962C8B-B14F-4D97-AF65-F5344CB8AC3E}">
        <p14:creationId xmlns:p14="http://schemas.microsoft.com/office/powerpoint/2010/main" val="16151511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107535"/>
            <a:ext cx="6096000" cy="954107"/>
          </a:xfrm>
          <a:prstGeom prst="rect">
            <a:avLst/>
          </a:prstGeom>
        </p:spPr>
        <p:txBody>
          <a:bodyPr>
            <a:spAutoFit/>
          </a:bodyPr>
          <a:lstStyle/>
          <a:p>
            <a:pPr algn="ctr"/>
            <a:r>
              <a:rPr lang="es-ES" sz="2800" dirty="0">
                <a:solidFill>
                  <a:schemeClr val="bg1"/>
                </a:solidFill>
              </a:rPr>
              <a:t>GASTOS FONDOS ESPECIALES </a:t>
            </a:r>
          </a:p>
          <a:p>
            <a:pPr algn="ctr"/>
            <a:r>
              <a:rPr lang="es-ES" sz="2800" dirty="0">
                <a:solidFill>
                  <a:schemeClr val="bg1"/>
                </a:solidFill>
              </a:rPr>
              <a:t>VIGENCIA 2018</a:t>
            </a:r>
          </a:p>
        </p:txBody>
      </p:sp>
      <p:graphicFrame>
        <p:nvGraphicFramePr>
          <p:cNvPr id="3" name="2 Tabla"/>
          <p:cNvGraphicFramePr>
            <a:graphicFrameLocks noGrp="1"/>
          </p:cNvGraphicFramePr>
          <p:nvPr>
            <p:extLst>
              <p:ext uri="{D42A27DB-BD31-4B8C-83A1-F6EECF244321}">
                <p14:modId xmlns:p14="http://schemas.microsoft.com/office/powerpoint/2010/main" val="182367178"/>
              </p:ext>
            </p:extLst>
          </p:nvPr>
        </p:nvGraphicFramePr>
        <p:xfrm>
          <a:off x="2258677" y="5039285"/>
          <a:ext cx="6901966" cy="789021"/>
        </p:xfrm>
        <a:graphic>
          <a:graphicData uri="http://schemas.openxmlformats.org/drawingml/2006/table">
            <a:tbl>
              <a:tblPr/>
              <a:tblGrid>
                <a:gridCol w="3368816"/>
                <a:gridCol w="1302923"/>
                <a:gridCol w="1255970"/>
                <a:gridCol w="974257"/>
              </a:tblGrid>
              <a:tr h="134558">
                <a:tc>
                  <a:txBody>
                    <a:bodyPr/>
                    <a:lstStyle/>
                    <a:p>
                      <a:pPr algn="ctr" fontAlgn="b"/>
                      <a:r>
                        <a:rPr lang="es-CO" sz="1200" b="1" i="0" u="none" strike="noStrike">
                          <a:effectLst/>
                          <a:latin typeface="Arial"/>
                        </a:rPr>
                        <a:t>DESCRIPCIÓN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200" b="1" i="0" u="none" strike="noStrike">
                          <a:effectLst/>
                          <a:latin typeface="Arial"/>
                        </a:rPr>
                        <a:t>APROPIADO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200" b="1" i="0" u="none" strike="noStrike">
                          <a:effectLst/>
                          <a:latin typeface="Arial"/>
                        </a:rPr>
                        <a:t>EJECUTADO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200" b="1" i="0" u="none" strike="noStrike">
                          <a:effectLst/>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134558">
                <a:tc>
                  <a:txBody>
                    <a:bodyPr/>
                    <a:lstStyle/>
                    <a:p>
                      <a:pPr algn="l" fontAlgn="b"/>
                      <a:r>
                        <a:rPr lang="es-CO" sz="1200" b="0" i="0" u="none" strike="noStrike">
                          <a:effectLst/>
                          <a:latin typeface="Arial"/>
                        </a:rPr>
                        <a:t>POSTGRADOS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10.948.730.444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7.699.973.289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a:effectLst/>
                          <a:latin typeface="Arial"/>
                        </a:rPr>
                        <a:t>70,33%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4558">
                <a:tc>
                  <a:txBody>
                    <a:bodyPr/>
                    <a:lstStyle/>
                    <a:p>
                      <a:pPr algn="l" fontAlgn="b"/>
                      <a:r>
                        <a:rPr lang="es-CO" sz="1200" b="0" i="0" u="none" strike="noStrike">
                          <a:effectLst/>
                          <a:latin typeface="Arial"/>
                        </a:rPr>
                        <a:t>VENTA DE SERVICIOS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8.896.208.906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0" i="0" u="none" strike="noStrike">
                          <a:effectLst/>
                          <a:latin typeface="Arial"/>
                        </a:rPr>
                        <a:t>6.573.823.289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a:effectLst/>
                          <a:latin typeface="Arial"/>
                        </a:rPr>
                        <a:t>73,89%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381">
                <a:tc>
                  <a:txBody>
                    <a:bodyPr/>
                    <a:lstStyle/>
                    <a:p>
                      <a:pPr algn="l" fontAlgn="b"/>
                      <a:r>
                        <a:rPr lang="es-CO" sz="1200" b="1" i="0" u="none" strike="noStrike">
                          <a:effectLst/>
                          <a:latin typeface="Arial"/>
                        </a:rPr>
                        <a:t>TOTAL GASTOS FONDOS ESPECIALES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1" i="0" u="none" strike="noStrike">
                          <a:effectLst/>
                          <a:latin typeface="Arial"/>
                        </a:rPr>
                        <a:t>19.844.939.350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200" b="1" i="0" u="none" strike="noStrike">
                          <a:effectLst/>
                          <a:latin typeface="Arial"/>
                        </a:rPr>
                        <a:t>14.273.796.578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1" i="0" u="none" strike="noStrike" dirty="0">
                          <a:effectLst/>
                          <a:latin typeface="Arial"/>
                        </a:rPr>
                        <a:t>71,93%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9624" y="1373712"/>
            <a:ext cx="7880073" cy="3428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444303" y="99584"/>
            <a:ext cx="6096000" cy="954107"/>
          </a:xfrm>
          <a:prstGeom prst="rect">
            <a:avLst/>
          </a:prstGeom>
        </p:spPr>
        <p:txBody>
          <a:bodyPr>
            <a:spAutoFit/>
          </a:bodyPr>
          <a:lstStyle/>
          <a:p>
            <a:pPr algn="ctr"/>
            <a:r>
              <a:rPr lang="es-ES" sz="2800" dirty="0">
                <a:solidFill>
                  <a:schemeClr val="bg1"/>
                </a:solidFill>
              </a:rPr>
              <a:t>EXCEDENTES PROYECTOS LIQUIDADOS FONDOS ESPECIALES</a:t>
            </a:r>
          </a:p>
        </p:txBody>
      </p:sp>
      <p:graphicFrame>
        <p:nvGraphicFramePr>
          <p:cNvPr id="3" name="2 Diagrama"/>
          <p:cNvGraphicFramePr/>
          <p:nvPr>
            <p:extLst>
              <p:ext uri="{D42A27DB-BD31-4B8C-83A1-F6EECF244321}">
                <p14:modId xmlns:p14="http://schemas.microsoft.com/office/powerpoint/2010/main" val="2452060426"/>
              </p:ext>
            </p:extLst>
          </p:nvPr>
        </p:nvGraphicFramePr>
        <p:xfrm>
          <a:off x="1271965" y="1241568"/>
          <a:ext cx="9676982" cy="51035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ás"/>
          <p:cNvSpPr/>
          <p:nvPr/>
        </p:nvSpPr>
        <p:spPr>
          <a:xfrm>
            <a:off x="4300682" y="3478645"/>
            <a:ext cx="504056" cy="513443"/>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CO"/>
          </a:p>
        </p:txBody>
      </p:sp>
      <p:sp>
        <p:nvSpPr>
          <p:cNvPr id="6" name="5 Igual que"/>
          <p:cNvSpPr/>
          <p:nvPr/>
        </p:nvSpPr>
        <p:spPr>
          <a:xfrm>
            <a:off x="7552199" y="3550652"/>
            <a:ext cx="432048" cy="441436"/>
          </a:xfrm>
          <a:prstGeom prst="mathEqual">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CO">
              <a:solidFill>
                <a:schemeClr val="tx1"/>
              </a:solidFill>
            </a:endParaRPr>
          </a:p>
        </p:txBody>
      </p:sp>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3"/>
          <p:cNvSpPr/>
          <p:nvPr/>
        </p:nvSpPr>
        <p:spPr>
          <a:xfrm>
            <a:off x="2102270" y="2714205"/>
            <a:ext cx="7804853" cy="2308324"/>
          </a:xfrm>
          <a:prstGeom prst="rect">
            <a:avLst/>
          </a:prstGeom>
        </p:spPr>
        <p:txBody>
          <a:bodyPr wrap="square">
            <a:spAutoFit/>
          </a:bodyPr>
          <a:lstStyle/>
          <a:p>
            <a:pPr algn="ctr">
              <a:spcBef>
                <a:spcPct val="0"/>
              </a:spcBef>
            </a:pPr>
            <a:r>
              <a:rPr lang="es-CO" sz="4800" b="1" dirty="0">
                <a:solidFill>
                  <a:srgbClr val="B02226"/>
                </a:solidFill>
                <a:latin typeface="Algerian" pitchFamily="82" charset="0"/>
                <a:ea typeface="+mj-ea"/>
                <a:cs typeface="Arial" pitchFamily="34" charset="0"/>
              </a:rPr>
              <a:t>GESTIÓN DE </a:t>
            </a:r>
          </a:p>
          <a:p>
            <a:pPr algn="ctr">
              <a:spcBef>
                <a:spcPct val="0"/>
              </a:spcBef>
            </a:pPr>
            <a:r>
              <a:rPr lang="es-CO" sz="4800" b="1" dirty="0" smtClean="0">
                <a:solidFill>
                  <a:srgbClr val="B02226"/>
                </a:solidFill>
                <a:latin typeface="Algerian" pitchFamily="82" charset="0"/>
                <a:ea typeface="+mj-ea"/>
                <a:cs typeface="Arial" pitchFamily="34" charset="0"/>
              </a:rPr>
              <a:t>LIQUIDACIÓN DE DERECHOS PECUNIARIOS</a:t>
            </a:r>
            <a:endParaRPr lang="es-CO" sz="4800" b="1" dirty="0">
              <a:solidFill>
                <a:srgbClr val="B02226"/>
              </a:solidFill>
              <a:latin typeface="Algerian" pitchFamily="82" charset="0"/>
              <a:ea typeface="+mj-ea"/>
              <a:cs typeface="Arial" pitchFamily="34" charset="0"/>
            </a:endParaRPr>
          </a:p>
        </p:txBody>
      </p:sp>
    </p:spTree>
    <p:extLst>
      <p:ext uri="{BB962C8B-B14F-4D97-AF65-F5344CB8AC3E}">
        <p14:creationId xmlns:p14="http://schemas.microsoft.com/office/powerpoint/2010/main" val="20475848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Rectángulo"/>
          <p:cNvSpPr>
            <a:spLocks noChangeArrowheads="1"/>
          </p:cNvSpPr>
          <p:nvPr/>
        </p:nvSpPr>
        <p:spPr bwMode="auto">
          <a:xfrm>
            <a:off x="866692" y="4552029"/>
            <a:ext cx="10948945" cy="1631216"/>
          </a:xfrm>
          <a:prstGeom prst="rect">
            <a:avLst/>
          </a:prstGeom>
          <a:noFill/>
          <a:ln w="9525">
            <a:noFill/>
            <a:miter lim="800000"/>
            <a:headEnd/>
            <a:tailEnd/>
          </a:ln>
        </p:spPr>
        <p:txBody>
          <a:bodyPr wrap="square">
            <a:spAutoFit/>
          </a:bodyPr>
          <a:lstStyle/>
          <a:p>
            <a:pPr algn="just">
              <a:defRPr/>
            </a:pPr>
            <a:r>
              <a:rPr lang="es-ES" sz="2000" dirty="0"/>
              <a:t>Durante la vigencia 2018, se presenta la información de pregrado de la Sede Central y otras Sedes, con el valor liquidado por todos los conceptos, de los estudiantes matriculados, por valor total de </a:t>
            </a:r>
            <a:r>
              <a:rPr lang="es-ES" sz="2000" b="1" dirty="0"/>
              <a:t>DIECISÉIS MIL NOVECIENTOS SESENTA Y OCHO MILLONES CIENTO SETENTA Y SEIS MIL OCHOCIENTOS SETENTA Y SEIS PESOS ($16.968.176.876) ML</a:t>
            </a:r>
            <a:r>
              <a:rPr lang="es-ES" sz="2000" dirty="0"/>
              <a:t>, correspondiente a 12.255 estudiantes en el período 2018-1 y 12.341 estudiantes del período 2018-2, para un total de 24.596 </a:t>
            </a:r>
            <a:r>
              <a:rPr lang="es-ES" sz="2000" dirty="0" smtClean="0"/>
              <a:t>estudiantes.</a:t>
            </a:r>
            <a:endParaRPr lang="es-CO" sz="2000" dirty="0">
              <a:solidFill>
                <a:schemeClr val="tx1"/>
              </a:solidFill>
              <a:cs typeface="Arial Unicode MS" charset="0"/>
            </a:endParaRPr>
          </a:p>
        </p:txBody>
      </p:sp>
      <p:pic>
        <p:nvPicPr>
          <p:cNvPr id="1026"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9722" y="1427166"/>
            <a:ext cx="7394712" cy="291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ángulo 3"/>
          <p:cNvSpPr/>
          <p:nvPr/>
        </p:nvSpPr>
        <p:spPr>
          <a:xfrm>
            <a:off x="5444303" y="290408"/>
            <a:ext cx="6096000" cy="523220"/>
          </a:xfrm>
          <a:prstGeom prst="rect">
            <a:avLst/>
          </a:prstGeom>
        </p:spPr>
        <p:txBody>
          <a:bodyPr>
            <a:spAutoFit/>
          </a:bodyPr>
          <a:lstStyle/>
          <a:p>
            <a:pPr algn="ctr"/>
            <a:r>
              <a:rPr lang="es-ES" sz="2800" dirty="0" smtClean="0">
                <a:solidFill>
                  <a:schemeClr val="bg1"/>
                </a:solidFill>
              </a:rPr>
              <a:t>LIQUIDACIÓN DE MATRÍCULAS</a:t>
            </a:r>
            <a:endParaRPr lang="es-ES" sz="2800" dirty="0">
              <a:solidFill>
                <a:schemeClr val="bg1"/>
              </a:solidFill>
            </a:endParaRPr>
          </a:p>
        </p:txBody>
      </p:sp>
    </p:spTree>
    <p:extLst>
      <p:ext uri="{BB962C8B-B14F-4D97-AF65-F5344CB8AC3E}">
        <p14:creationId xmlns:p14="http://schemas.microsoft.com/office/powerpoint/2010/main" val="13517174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Rectángulo"/>
          <p:cNvSpPr>
            <a:spLocks noChangeArrowheads="1"/>
          </p:cNvSpPr>
          <p:nvPr/>
        </p:nvSpPr>
        <p:spPr bwMode="auto">
          <a:xfrm>
            <a:off x="866692" y="4552029"/>
            <a:ext cx="10948945" cy="1938992"/>
          </a:xfrm>
          <a:prstGeom prst="rect">
            <a:avLst/>
          </a:prstGeom>
          <a:noFill/>
          <a:ln w="9525">
            <a:noFill/>
            <a:miter lim="800000"/>
            <a:headEnd/>
            <a:tailEnd/>
          </a:ln>
        </p:spPr>
        <p:txBody>
          <a:bodyPr wrap="square">
            <a:spAutoFit/>
          </a:bodyPr>
          <a:lstStyle/>
          <a:p>
            <a:pPr algn="just">
              <a:defRPr/>
            </a:pPr>
            <a:r>
              <a:rPr lang="es-ES" sz="2000" dirty="0"/>
              <a:t>En las liquidaciones de matrícula </a:t>
            </a:r>
            <a:r>
              <a:rPr lang="es-ES" sz="2000" dirty="0" smtClean="0"/>
              <a:t>de la vigencia </a:t>
            </a:r>
            <a:r>
              <a:rPr lang="es-ES" sz="2000" dirty="0"/>
              <a:t>2018, La Universidad otorgó incentivos </a:t>
            </a:r>
            <a:r>
              <a:rPr lang="es-ES" sz="2000" dirty="0" smtClean="0"/>
              <a:t>y/o </a:t>
            </a:r>
            <a:r>
              <a:rPr lang="es-ES" sz="2000" dirty="0"/>
              <a:t>descuentos por conceptos de Ley 815 de 2003, Matrículas de Honor, Becas Fondo Patrimonial, Beca Negociación Colectiva, Mérito Deportivo, Actividades Artísticas y Culturas y Estudio Socio-económico a 13.498 estudiantes, por valor de </a:t>
            </a:r>
            <a:r>
              <a:rPr lang="es-ES" sz="2000" b="1" dirty="0"/>
              <a:t>MIL OCHOCIENTOS OCHENTA Y NUEVE MILLONES SETECIENTOS CINCUENTA Y SIETE MIL OCHOCIENTOS CINCUENTA Y TRES PESOS </a:t>
            </a:r>
            <a:r>
              <a:rPr lang="es-ES" sz="2000" dirty="0"/>
              <a:t>(</a:t>
            </a:r>
            <a:r>
              <a:rPr lang="es-ES" sz="2000" b="1" dirty="0"/>
              <a:t>$1.889.757.853) </a:t>
            </a:r>
            <a:r>
              <a:rPr lang="es-ES" sz="2000" b="1" dirty="0" smtClean="0"/>
              <a:t>ML</a:t>
            </a:r>
            <a:r>
              <a:rPr lang="es-ES" sz="2000" dirty="0"/>
              <a:t>.</a:t>
            </a:r>
            <a:endParaRPr lang="es-CO" sz="2000" dirty="0"/>
          </a:p>
          <a:p>
            <a:pPr algn="just">
              <a:defRPr/>
            </a:pPr>
            <a:r>
              <a:rPr lang="es-ES" sz="2000" dirty="0" smtClean="0"/>
              <a:t>.</a:t>
            </a:r>
            <a:endParaRPr lang="es-CO" sz="2000" dirty="0">
              <a:solidFill>
                <a:schemeClr val="tx1"/>
              </a:solidFill>
              <a:cs typeface="Arial Unicode MS" charset="0"/>
            </a:endParaRPr>
          </a:p>
        </p:txBody>
      </p:sp>
      <p:pic>
        <p:nvPicPr>
          <p:cNvPr id="2050" name="Imagen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3485" y="1447137"/>
            <a:ext cx="8449182" cy="276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3"/>
          <p:cNvSpPr/>
          <p:nvPr/>
        </p:nvSpPr>
        <p:spPr>
          <a:xfrm>
            <a:off x="5364790" y="28015"/>
            <a:ext cx="6096000" cy="954107"/>
          </a:xfrm>
          <a:prstGeom prst="rect">
            <a:avLst/>
          </a:prstGeom>
        </p:spPr>
        <p:txBody>
          <a:bodyPr>
            <a:spAutoFit/>
          </a:bodyPr>
          <a:lstStyle/>
          <a:p>
            <a:pPr algn="ctr"/>
            <a:r>
              <a:rPr lang="es-ES" sz="2800" dirty="0" smtClean="0">
                <a:solidFill>
                  <a:schemeClr val="bg1"/>
                </a:solidFill>
              </a:rPr>
              <a:t>INCENTIVOS Y/O DESCUENTOS OTORGADOS A ESTUDIANTES</a:t>
            </a:r>
            <a:endParaRPr lang="es-ES" sz="2800" dirty="0">
              <a:solidFill>
                <a:schemeClr val="bg1"/>
              </a:solidFill>
            </a:endParaRPr>
          </a:p>
        </p:txBody>
      </p:sp>
    </p:spTree>
    <p:extLst>
      <p:ext uri="{BB962C8B-B14F-4D97-AF65-F5344CB8AC3E}">
        <p14:creationId xmlns:p14="http://schemas.microsoft.com/office/powerpoint/2010/main" val="4610958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3"/>
          <p:cNvSpPr/>
          <p:nvPr/>
        </p:nvSpPr>
        <p:spPr>
          <a:xfrm>
            <a:off x="2102270" y="2714205"/>
            <a:ext cx="7804853" cy="2308324"/>
          </a:xfrm>
          <a:prstGeom prst="rect">
            <a:avLst/>
          </a:prstGeom>
        </p:spPr>
        <p:txBody>
          <a:bodyPr wrap="square">
            <a:spAutoFit/>
          </a:bodyPr>
          <a:lstStyle/>
          <a:p>
            <a:pPr algn="ctr">
              <a:spcBef>
                <a:spcPct val="0"/>
              </a:spcBef>
            </a:pPr>
            <a:r>
              <a:rPr lang="es-CO" sz="4800" b="1" dirty="0">
                <a:solidFill>
                  <a:srgbClr val="B02226"/>
                </a:solidFill>
                <a:latin typeface="Algerian" pitchFamily="82" charset="0"/>
                <a:ea typeface="+mj-ea"/>
                <a:cs typeface="Arial" pitchFamily="34" charset="0"/>
              </a:rPr>
              <a:t>GESTIÓN DE </a:t>
            </a:r>
          </a:p>
          <a:p>
            <a:pPr algn="ctr">
              <a:spcBef>
                <a:spcPct val="0"/>
              </a:spcBef>
            </a:pPr>
            <a:r>
              <a:rPr lang="es-CO" sz="4800" b="1" dirty="0">
                <a:solidFill>
                  <a:srgbClr val="B02226"/>
                </a:solidFill>
                <a:latin typeface="Algerian" pitchFamily="82" charset="0"/>
                <a:ea typeface="+mj-ea"/>
                <a:cs typeface="Arial" pitchFamily="34" charset="0"/>
              </a:rPr>
              <a:t>RECUPERACIÓN DE CARTERA</a:t>
            </a:r>
          </a:p>
        </p:txBody>
      </p:sp>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250658"/>
            <a:ext cx="6096000" cy="523220"/>
          </a:xfrm>
          <a:prstGeom prst="rect">
            <a:avLst/>
          </a:prstGeom>
        </p:spPr>
        <p:txBody>
          <a:bodyPr>
            <a:spAutoFit/>
          </a:bodyPr>
          <a:lstStyle/>
          <a:p>
            <a:pPr algn="ctr"/>
            <a:r>
              <a:rPr lang="es-ES" sz="2800" dirty="0">
                <a:solidFill>
                  <a:schemeClr val="bg1"/>
                </a:solidFill>
              </a:rPr>
              <a:t>RECUPERACIÓN DE CARTERA</a:t>
            </a:r>
          </a:p>
        </p:txBody>
      </p:sp>
      <p:sp>
        <p:nvSpPr>
          <p:cNvPr id="3" name="6 Rectángulo"/>
          <p:cNvSpPr>
            <a:spLocks noChangeArrowheads="1"/>
          </p:cNvSpPr>
          <p:nvPr/>
        </p:nvSpPr>
        <p:spPr bwMode="auto">
          <a:xfrm>
            <a:off x="7160495" y="2024368"/>
            <a:ext cx="3888432" cy="2308324"/>
          </a:xfrm>
          <a:prstGeom prst="rect">
            <a:avLst/>
          </a:prstGeom>
          <a:noFill/>
          <a:ln w="9525">
            <a:noFill/>
            <a:miter lim="800000"/>
            <a:headEnd/>
            <a:tailEnd/>
          </a:ln>
        </p:spPr>
        <p:txBody>
          <a:bodyPr wrap="square">
            <a:spAutoFit/>
          </a:bodyPr>
          <a:lstStyle/>
          <a:p>
            <a:pPr algn="just">
              <a:defRPr/>
            </a:pPr>
            <a:r>
              <a:rPr lang="es-CO" dirty="0" smtClean="0">
                <a:solidFill>
                  <a:schemeClr val="tx1"/>
                </a:solidFill>
              </a:rPr>
              <a:t>Para la vigencia fiscal 2018, se había proyectado recuperar </a:t>
            </a:r>
            <a:r>
              <a:rPr lang="es-CO" dirty="0" smtClean="0"/>
              <a:t>mediante la gestión realizada por la oficina de Cobro Persuasivo la suma de </a:t>
            </a:r>
            <a:r>
              <a:rPr lang="es-CO" b="1" dirty="0" smtClean="0"/>
              <a:t>$58.000.000,</a:t>
            </a:r>
            <a:r>
              <a:rPr lang="es-CO" b="1" dirty="0" smtClean="0">
                <a:solidFill>
                  <a:schemeClr val="tx1"/>
                </a:solidFill>
                <a:cs typeface="Arial Unicode MS" charset="0"/>
              </a:rPr>
              <a:t> </a:t>
            </a:r>
            <a:r>
              <a:rPr lang="es-CO" dirty="0" smtClean="0">
                <a:solidFill>
                  <a:schemeClr val="tx1"/>
                </a:solidFill>
                <a:cs typeface="Arial Unicode MS" charset="0"/>
              </a:rPr>
              <a:t>de los cuales se logró recuperar la suma de </a:t>
            </a:r>
            <a:r>
              <a:rPr lang="es-CO" b="1" dirty="0" smtClean="0"/>
              <a:t>$48.874.423</a:t>
            </a:r>
            <a:r>
              <a:rPr lang="es-ES" dirty="0" smtClean="0">
                <a:solidFill>
                  <a:schemeClr val="tx1"/>
                </a:solidFill>
              </a:rPr>
              <a:t>, </a:t>
            </a:r>
            <a:r>
              <a:rPr lang="es-CO" dirty="0" smtClean="0">
                <a:solidFill>
                  <a:schemeClr val="tx1"/>
                </a:solidFill>
              </a:rPr>
              <a:t>es decir, un porcentaje del recaudo del 84,27%.</a:t>
            </a:r>
            <a:endParaRPr lang="es-CO" dirty="0">
              <a:solidFill>
                <a:schemeClr val="tx1"/>
              </a:solidFill>
              <a:cs typeface="Arial Unicode MS" charset="0"/>
            </a:endParaRPr>
          </a:p>
        </p:txBody>
      </p:sp>
      <p:sp>
        <p:nvSpPr>
          <p:cNvPr id="4" name="6 Rectángulo"/>
          <p:cNvSpPr>
            <a:spLocks noChangeArrowheads="1"/>
          </p:cNvSpPr>
          <p:nvPr/>
        </p:nvSpPr>
        <p:spPr bwMode="auto">
          <a:xfrm>
            <a:off x="7160495" y="4583834"/>
            <a:ext cx="3888432" cy="1200329"/>
          </a:xfrm>
          <a:prstGeom prst="rect">
            <a:avLst/>
          </a:prstGeom>
          <a:noFill/>
          <a:ln w="9525">
            <a:noFill/>
            <a:miter lim="800000"/>
            <a:headEnd/>
            <a:tailEnd/>
          </a:ln>
        </p:spPr>
        <p:txBody>
          <a:bodyPr wrap="square">
            <a:spAutoFit/>
          </a:bodyPr>
          <a:lstStyle/>
          <a:p>
            <a:pPr algn="just">
              <a:defRPr/>
            </a:pPr>
            <a:r>
              <a:rPr lang="es-CO" b="1" dirty="0" smtClean="0">
                <a:solidFill>
                  <a:schemeClr val="tx1"/>
                </a:solidFill>
              </a:rPr>
              <a:t>GESTIÓN 2019: </a:t>
            </a:r>
            <a:r>
              <a:rPr lang="es-CO" dirty="0" smtClean="0">
                <a:solidFill>
                  <a:schemeClr val="tx1"/>
                </a:solidFill>
              </a:rPr>
              <a:t>Para la vigencia fiscal 2019, se tiene  proyectado recuperar </a:t>
            </a:r>
            <a:r>
              <a:rPr lang="es-CO" dirty="0" smtClean="0"/>
              <a:t>mediante la gestión de Cobro Persuasivo la suma de </a:t>
            </a:r>
            <a:r>
              <a:rPr lang="es-CO" b="1" dirty="0" smtClean="0"/>
              <a:t>$50.000.000.</a:t>
            </a:r>
            <a:endParaRPr lang="es-CO" dirty="0">
              <a:solidFill>
                <a:schemeClr val="tx1"/>
              </a:solidFill>
              <a:cs typeface="Arial Unicode MS" charset="0"/>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017" y="1905099"/>
            <a:ext cx="6320133" cy="3879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27620" y="2527978"/>
            <a:ext cx="5328592" cy="2308324"/>
          </a:xfrm>
          <a:prstGeom prst="rect">
            <a:avLst/>
          </a:prstGeom>
        </p:spPr>
        <p:txBody>
          <a:bodyPr wrap="square">
            <a:spAutoFit/>
          </a:bodyPr>
          <a:lstStyle/>
          <a:p>
            <a:pPr algn="ctr">
              <a:spcBef>
                <a:spcPct val="0"/>
              </a:spcBef>
            </a:pPr>
            <a:r>
              <a:rPr lang="es-CO" sz="4800" b="1" dirty="0" smtClean="0">
                <a:solidFill>
                  <a:srgbClr val="B02226"/>
                </a:solidFill>
                <a:latin typeface="Algerian" pitchFamily="82" charset="0"/>
                <a:ea typeface="+mj-ea"/>
                <a:cs typeface="Arial" pitchFamily="34" charset="0"/>
              </a:rPr>
              <a:t>ÁREA </a:t>
            </a:r>
            <a:r>
              <a:rPr lang="es-CO" sz="4800" b="1" dirty="0">
                <a:solidFill>
                  <a:srgbClr val="B02226"/>
                </a:solidFill>
                <a:latin typeface="Algerian" pitchFamily="82" charset="0"/>
                <a:ea typeface="+mj-ea"/>
                <a:cs typeface="Arial" pitchFamily="34" charset="0"/>
              </a:rPr>
              <a:t>DE </a:t>
            </a:r>
            <a:r>
              <a:rPr lang="es-CO" sz="4800" b="1" dirty="0" smtClean="0">
                <a:solidFill>
                  <a:srgbClr val="B02226"/>
                </a:solidFill>
                <a:latin typeface="Algerian" pitchFamily="82" charset="0"/>
                <a:ea typeface="+mj-ea"/>
                <a:cs typeface="Arial" pitchFamily="34" charset="0"/>
              </a:rPr>
              <a:t>RECURSOS FÍSICOS</a:t>
            </a:r>
            <a:endParaRPr lang="es-CO" sz="4800" b="1" dirty="0">
              <a:solidFill>
                <a:srgbClr val="B02226"/>
              </a:solidFill>
              <a:latin typeface="Algerian" pitchFamily="82" charset="0"/>
              <a:ea typeface="+mj-ea"/>
              <a:cs typeface="Arial" pitchFamily="34" charset="0"/>
            </a:endParaRPr>
          </a:p>
        </p:txBody>
      </p:sp>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4603805" y="250658"/>
            <a:ext cx="7023963" cy="523220"/>
          </a:xfrm>
          <a:prstGeom prst="rect">
            <a:avLst/>
          </a:prstGeom>
        </p:spPr>
        <p:txBody>
          <a:bodyPr wrap="square">
            <a:spAutoFit/>
          </a:bodyPr>
          <a:lstStyle/>
          <a:p>
            <a:pPr algn="ctr"/>
            <a:r>
              <a:rPr lang="es-CO" sz="2800" dirty="0">
                <a:solidFill>
                  <a:schemeClr val="bg1"/>
                </a:solidFill>
              </a:rPr>
              <a:t>EJECUCIÓN PLAN DE COMPRAS VIGENCIA 2018</a:t>
            </a:r>
            <a:endParaRPr lang="es-ES" sz="2800" dirty="0">
              <a:solidFill>
                <a:schemeClr val="bg1"/>
              </a:solidFill>
            </a:endParaRPr>
          </a:p>
        </p:txBody>
      </p:sp>
      <p:sp>
        <p:nvSpPr>
          <p:cNvPr id="3" name="2 Llamada de flecha hacia arriba"/>
          <p:cNvSpPr/>
          <p:nvPr/>
        </p:nvSpPr>
        <p:spPr>
          <a:xfrm>
            <a:off x="2305877" y="5200152"/>
            <a:ext cx="8014915" cy="1295565"/>
          </a:xfrm>
          <a:prstGeom prst="upArrowCallout">
            <a:avLst>
              <a:gd name="adj1" fmla="val 4167"/>
              <a:gd name="adj2" fmla="val 25000"/>
              <a:gd name="adj3" fmla="val 25000"/>
              <a:gd name="adj4" fmla="val 64977"/>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CO" sz="1400" dirty="0"/>
              <a:t>LA</a:t>
            </a:r>
            <a:r>
              <a:rPr lang="es-CO" sz="1400" baseline="0" dirty="0"/>
              <a:t> EJECUCIÓN DEL PLAN DE COMPRAS AL 31 DE DICIEMBRE </a:t>
            </a:r>
            <a:r>
              <a:rPr lang="es-CO" sz="1400" baseline="0" dirty="0" smtClean="0"/>
              <a:t>DE</a:t>
            </a:r>
            <a:r>
              <a:rPr lang="es-CO" sz="1400" dirty="0" smtClean="0"/>
              <a:t> 2018</a:t>
            </a:r>
            <a:r>
              <a:rPr lang="es-CO" sz="1400" baseline="0" dirty="0" smtClean="0"/>
              <a:t>, ALCANZÓ </a:t>
            </a:r>
            <a:r>
              <a:rPr lang="es-CO" sz="1400" baseline="0" dirty="0"/>
              <a:t>UNA </a:t>
            </a:r>
            <a:r>
              <a:rPr lang="es-CO" sz="1400" baseline="0" dirty="0" smtClean="0"/>
              <a:t>EJECUCIÓN </a:t>
            </a:r>
            <a:r>
              <a:rPr lang="es-CO" sz="1400" baseline="0" dirty="0"/>
              <a:t>DE </a:t>
            </a:r>
            <a:r>
              <a:rPr lang="es-CO" sz="1400" dirty="0" smtClean="0"/>
              <a:t>80</a:t>
            </a:r>
            <a:r>
              <a:rPr lang="es-CO" sz="1400" baseline="0" dirty="0" smtClean="0"/>
              <a:t>,14% </a:t>
            </a:r>
            <a:endParaRPr lang="es-CO" sz="14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5643" y="1413234"/>
            <a:ext cx="8075150" cy="3717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38623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4611756" y="377879"/>
            <a:ext cx="7095525" cy="523220"/>
          </a:xfrm>
          <a:prstGeom prst="rect">
            <a:avLst/>
          </a:prstGeom>
        </p:spPr>
        <p:txBody>
          <a:bodyPr wrap="square">
            <a:spAutoFit/>
          </a:bodyPr>
          <a:lstStyle/>
          <a:p>
            <a:pPr algn="ctr"/>
            <a:r>
              <a:rPr lang="es-CO" sz="2800" dirty="0">
                <a:solidFill>
                  <a:schemeClr val="bg1"/>
                </a:solidFill>
              </a:rPr>
              <a:t>PROPUESTAS DE MEJORA PARA EL AÑO 2019</a:t>
            </a:r>
          </a:p>
        </p:txBody>
      </p:sp>
      <p:sp>
        <p:nvSpPr>
          <p:cNvPr id="6" name="5 Rectángulo"/>
          <p:cNvSpPr/>
          <p:nvPr/>
        </p:nvSpPr>
        <p:spPr>
          <a:xfrm>
            <a:off x="893747" y="1450256"/>
            <a:ext cx="10497507" cy="5309146"/>
          </a:xfrm>
          <a:prstGeom prst="rect">
            <a:avLst/>
          </a:prstGeom>
        </p:spPr>
        <p:txBody>
          <a:bodyPr wrap="square">
            <a:spAutoFit/>
          </a:bodyPr>
          <a:lstStyle/>
          <a:p>
            <a:pPr marL="285750" indent="-285750" algn="just">
              <a:buFont typeface="Wingdings" pitchFamily="2" charset="2"/>
              <a:buChar char="v"/>
              <a:defRPr/>
            </a:pPr>
            <a:r>
              <a:rPr lang="es-CO" sz="1600" dirty="0"/>
              <a:t>Continuar realizando el acompañamiento al desarrollo de la implementación de la plataforma virtual, cuyo propósito es generar venta de servicios presenciales y no presenciales, con herramientas tecnológicas necesarias para brindar educación formal y no formal en modalidad Virtual; puesto que contará con una solución de enseñanza totalmente escalable, soportada en hardware y software de última tecnología, al nivel del que brindan las mejores Universidades del mundo.</a:t>
            </a:r>
          </a:p>
          <a:p>
            <a:pPr marL="285750" indent="-285750" algn="just">
              <a:buFont typeface="Wingdings" pitchFamily="2" charset="2"/>
              <a:buChar char="v"/>
              <a:defRPr/>
            </a:pPr>
            <a:endParaRPr lang="es-CO" sz="1100" dirty="0"/>
          </a:p>
          <a:p>
            <a:pPr marL="285750" indent="-285750" algn="just">
              <a:buFont typeface="Wingdings" pitchFamily="2" charset="2"/>
              <a:buChar char="v"/>
              <a:defRPr/>
            </a:pPr>
            <a:r>
              <a:rPr lang="es-CO" sz="1600" dirty="0"/>
              <a:t>Expedir la Resolución por medio del cual se establezca la Política Institucional para el manejo de los recursos constituidos en efectivo e inversiones en las entidades que conforman el Sector Financiero, conforme a los resultados obtenidos en la evaluación a las Entidades Bancarias convocadas finalizando la vigencia 2018.</a:t>
            </a:r>
          </a:p>
          <a:p>
            <a:pPr marL="285750" indent="-285750" algn="just">
              <a:buFont typeface="Wingdings" pitchFamily="2" charset="2"/>
              <a:buChar char="v"/>
              <a:defRPr/>
            </a:pPr>
            <a:endParaRPr lang="es-CO" sz="1100" dirty="0"/>
          </a:p>
          <a:p>
            <a:pPr marL="285750" lvl="0" indent="-285750" algn="just">
              <a:buFont typeface="Wingdings" pitchFamily="2" charset="2"/>
              <a:buChar char="v"/>
              <a:defRPr/>
            </a:pPr>
            <a:r>
              <a:rPr lang="es-ES" sz="1600" dirty="0">
                <a:cs typeface="Arial Unicode MS" charset="0"/>
              </a:rPr>
              <a:t>Actualizar la versión del Sistema Administrativo y Financiero LINIX de 5.0 a 6.1, en la medida en que se requiere implementar las Normas Internacionales de Información Financiera y realizar </a:t>
            </a:r>
            <a:r>
              <a:rPr lang="es-CO" sz="1600" dirty="0">
                <a:cs typeface="Arial Unicode MS" charset="0"/>
              </a:rPr>
              <a:t>desarrollos y/o mejoras en el aplicativo de acuerdo a las nuevas políticas contables y la implementación aplicación de recaudos en tiempo real, apoyados en el Web </a:t>
            </a:r>
            <a:r>
              <a:rPr lang="es-CO" sz="1600" dirty="0" err="1">
                <a:cs typeface="Arial Unicode MS" charset="0"/>
              </a:rPr>
              <a:t>Services</a:t>
            </a:r>
            <a:r>
              <a:rPr lang="es-ES" sz="1600" dirty="0">
                <a:cs typeface="Arial Unicode MS" charset="0"/>
              </a:rPr>
              <a:t>; además que la nueva versión incorpora nuevos desarrollos en favor de la Universidad, como el WORKFLOW (Flujo de trabajo), LINCEN (Servicio de integración LINIX, que permite realizar consultas en línea a las Centrales de Riesgo más utilizadas en el mercado) y LINPAG (Servicio de integración entre LINIX y DECEVAL, que permite realizar la firma digital de los pagarés). </a:t>
            </a:r>
          </a:p>
          <a:p>
            <a:pPr marL="285750" lvl="0" indent="-285750" algn="just">
              <a:buFont typeface="Wingdings" pitchFamily="2" charset="2"/>
              <a:buChar char="v"/>
              <a:defRPr/>
            </a:pPr>
            <a:endParaRPr lang="es-ES" sz="1100" dirty="0">
              <a:cs typeface="Arial Unicode MS" charset="0"/>
            </a:endParaRPr>
          </a:p>
          <a:p>
            <a:pPr marL="285750" lvl="0" indent="-285750" algn="just">
              <a:buFont typeface="Wingdings" pitchFamily="2" charset="2"/>
              <a:buChar char="v"/>
              <a:defRPr/>
            </a:pPr>
            <a:r>
              <a:rPr lang="es-ES" sz="1600" dirty="0">
                <a:cs typeface="Arial Unicode MS" charset="0"/>
              </a:rPr>
              <a:t>Capacitación al personal administrativo de la Universidad Surcolombiana en temas importantes tales como Presupuesto, Contratación, Nuevo Marco Normativo Contable – NICSP, Nueva Ley de Financiamiento - Reforma Tributaria, entre otros aspectos que conlleven a un adecuado manejo de los recursos de la Universidad Surcolombiana.</a:t>
            </a:r>
            <a:endParaRPr lang="es-CO" sz="2000" dirty="0"/>
          </a:p>
          <a:p>
            <a:pPr marL="285750" indent="-285750" algn="just">
              <a:buFont typeface="Arial" pitchFamily="34" charset="0"/>
              <a:buChar char="•"/>
              <a:defRPr/>
            </a:pPr>
            <a:endParaRPr lang="es-CO" sz="1600" dirty="0" smtClean="0">
              <a:latin typeface="Arial" pitchFamily="34" charset="0"/>
              <a:cs typeface="Arial" pitchFamily="34" charset="0"/>
            </a:endParaRPr>
          </a:p>
        </p:txBody>
      </p:sp>
    </p:spTree>
    <p:extLst>
      <p:ext uri="{BB962C8B-B14F-4D97-AF65-F5344CB8AC3E}">
        <p14:creationId xmlns:p14="http://schemas.microsoft.com/office/powerpoint/2010/main" val="34230843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35569" y="1514516"/>
            <a:ext cx="10106974" cy="4570482"/>
          </a:xfrm>
          <a:prstGeom prst="rect">
            <a:avLst/>
          </a:prstGeom>
        </p:spPr>
        <p:txBody>
          <a:bodyPr wrap="square">
            <a:spAutoFit/>
          </a:bodyPr>
          <a:lstStyle/>
          <a:p>
            <a:pPr marL="285750" indent="-285750" algn="just">
              <a:buFont typeface="Arial" pitchFamily="34" charset="0"/>
              <a:buChar char="•"/>
              <a:defRPr/>
            </a:pPr>
            <a:r>
              <a:rPr lang="es-CO" sz="1600" dirty="0">
                <a:latin typeface="Arial" pitchFamily="34" charset="0"/>
                <a:cs typeface="Arial" pitchFamily="34" charset="0"/>
              </a:rPr>
              <a:t>Elaboración del Manual de Políticas Contables de la Universidad Surcolombiana conforme en lo determinado en la Resolución 315 del 29 de diciembre de 2016, mediante la cual se adoptó el Manual de Políticas Contables para la Depuración y Sostenibilidad Contable, en concordancia con lo dispuesto en el Nuevo Marco Normativo para Entidades de Gobierno - NICSP según Resolución 533 de 2015 y sus modificatorias.</a:t>
            </a:r>
          </a:p>
          <a:p>
            <a:pPr marL="285750" indent="-285750" algn="just">
              <a:buFont typeface="Arial" pitchFamily="34" charset="0"/>
              <a:buChar char="•"/>
              <a:defRPr/>
            </a:pPr>
            <a:endParaRPr lang="es-CO" sz="1200" dirty="0">
              <a:latin typeface="Arial" pitchFamily="34" charset="0"/>
              <a:cs typeface="Arial" pitchFamily="34" charset="0"/>
            </a:endParaRPr>
          </a:p>
          <a:p>
            <a:pPr marL="285750" indent="-285750" algn="just">
              <a:buFont typeface="Arial" pitchFamily="34" charset="0"/>
              <a:buChar char="•"/>
              <a:defRPr/>
            </a:pPr>
            <a:r>
              <a:rPr lang="es-CO" sz="1600" dirty="0">
                <a:latin typeface="Arial" pitchFamily="34" charset="0"/>
                <a:cs typeface="Arial" pitchFamily="34" charset="0"/>
              </a:rPr>
              <a:t>Implementación y presentación de </a:t>
            </a:r>
            <a:r>
              <a:rPr lang="es-CO" sz="1600" dirty="0" smtClean="0">
                <a:latin typeface="Arial" pitchFamily="34" charset="0"/>
                <a:cs typeface="Arial" pitchFamily="34" charset="0"/>
              </a:rPr>
              <a:t>los Estados Financieros durante la vigencia 2018 </a:t>
            </a:r>
            <a:r>
              <a:rPr lang="es-CO" sz="1600" dirty="0">
                <a:latin typeface="Arial" pitchFamily="34" charset="0"/>
                <a:cs typeface="Arial" pitchFamily="34" charset="0"/>
              </a:rPr>
              <a:t>conforme a lo establecido en </a:t>
            </a:r>
            <a:r>
              <a:rPr lang="es-CO" sz="1600" dirty="0" smtClean="0">
                <a:latin typeface="Arial" pitchFamily="34" charset="0"/>
                <a:cs typeface="Arial" pitchFamily="34" charset="0"/>
              </a:rPr>
              <a:t>el Nuevo </a:t>
            </a:r>
            <a:r>
              <a:rPr lang="es-CO" sz="1600" dirty="0">
                <a:latin typeface="Arial" pitchFamily="34" charset="0"/>
                <a:cs typeface="Arial" pitchFamily="34" charset="0"/>
              </a:rPr>
              <a:t>Marco Normativo para Entidades de Gobierno - </a:t>
            </a:r>
            <a:r>
              <a:rPr lang="es-CO" sz="1600" dirty="0" smtClean="0">
                <a:latin typeface="Arial" pitchFamily="34" charset="0"/>
                <a:cs typeface="Arial" pitchFamily="34" charset="0"/>
              </a:rPr>
              <a:t>NICSP.</a:t>
            </a:r>
            <a:endParaRPr lang="es-CO" sz="1600" dirty="0">
              <a:latin typeface="Arial" pitchFamily="34" charset="0"/>
              <a:cs typeface="Arial" pitchFamily="34" charset="0"/>
            </a:endParaRPr>
          </a:p>
          <a:p>
            <a:pPr marL="285750" indent="-285750" algn="just">
              <a:buFont typeface="Arial" pitchFamily="34" charset="0"/>
              <a:buChar char="•"/>
              <a:defRPr/>
            </a:pPr>
            <a:endParaRPr lang="es-ES_tradnl" sz="1200" dirty="0" smtClean="0">
              <a:latin typeface="Arial" pitchFamily="34" charset="0"/>
              <a:cs typeface="Arial" pitchFamily="34" charset="0"/>
            </a:endParaRPr>
          </a:p>
          <a:p>
            <a:pPr marL="285750" indent="-285750" algn="just">
              <a:buFont typeface="Arial" pitchFamily="34" charset="0"/>
              <a:buChar char="•"/>
              <a:defRPr/>
            </a:pPr>
            <a:r>
              <a:rPr lang="es-ES_tradnl" sz="1600" dirty="0" smtClean="0">
                <a:latin typeface="Arial" pitchFamily="34" charset="0"/>
                <a:cs typeface="Arial" pitchFamily="34" charset="0"/>
              </a:rPr>
              <a:t>En </a:t>
            </a:r>
            <a:r>
              <a:rPr lang="es-ES_tradnl" sz="1600" dirty="0">
                <a:latin typeface="Arial" pitchFamily="34" charset="0"/>
                <a:cs typeface="Arial" pitchFamily="34" charset="0"/>
              </a:rPr>
              <a:t>la vigencia 2018 se contrató los servicios de un Capacitador Especializado </a:t>
            </a:r>
            <a:r>
              <a:rPr lang="es-CO" sz="1600" dirty="0">
                <a:latin typeface="Arial" pitchFamily="34" charset="0"/>
                <a:cs typeface="Arial" pitchFamily="34" charset="0"/>
              </a:rPr>
              <a:t>para realizar la socialización de las Políticas Contables adoptadas por la Universidad Surcolombiana en aplicación </a:t>
            </a:r>
            <a:r>
              <a:rPr lang="es-CO" sz="1600" dirty="0" smtClean="0">
                <a:latin typeface="Arial" pitchFamily="34" charset="0"/>
                <a:cs typeface="Arial" pitchFamily="34" charset="0"/>
              </a:rPr>
              <a:t>del </a:t>
            </a:r>
            <a:r>
              <a:rPr lang="es-CO" sz="1600" dirty="0">
                <a:latin typeface="Arial" pitchFamily="34" charset="0"/>
                <a:cs typeface="Arial" pitchFamily="34" charset="0"/>
              </a:rPr>
              <a:t>Nuevo Marco Normativo para Entidades de Gobierno - </a:t>
            </a:r>
            <a:r>
              <a:rPr lang="es-CO" sz="1600" dirty="0" smtClean="0">
                <a:latin typeface="Arial" pitchFamily="34" charset="0"/>
                <a:cs typeface="Arial" pitchFamily="34" charset="0"/>
              </a:rPr>
              <a:t>NICSP, </a:t>
            </a:r>
            <a:r>
              <a:rPr lang="es-CO" sz="1600" dirty="0">
                <a:latin typeface="Arial" pitchFamily="34" charset="0"/>
                <a:cs typeface="Arial" pitchFamily="34" charset="0"/>
              </a:rPr>
              <a:t>de acuerdo a lo consagrado en la Resolución 533 de 2015 y demás disposiciones emanadas por la Contaduría General de la </a:t>
            </a:r>
            <a:r>
              <a:rPr lang="es-CO" sz="1600" dirty="0" smtClean="0">
                <a:latin typeface="Arial" pitchFamily="34" charset="0"/>
                <a:cs typeface="Arial" pitchFamily="34" charset="0"/>
              </a:rPr>
              <a:t>Nación a todas las áreas académico – administrativas de la Institución.</a:t>
            </a:r>
          </a:p>
          <a:p>
            <a:pPr marL="285750" indent="-285750" algn="just">
              <a:buFont typeface="Arial" pitchFamily="34" charset="0"/>
              <a:buChar char="•"/>
              <a:defRPr/>
            </a:pPr>
            <a:endParaRPr lang="es-CO" sz="1100" dirty="0">
              <a:latin typeface="Arial" pitchFamily="34" charset="0"/>
              <a:cs typeface="Arial" pitchFamily="34" charset="0"/>
            </a:endParaRPr>
          </a:p>
          <a:p>
            <a:pPr marL="285750" indent="-285750" algn="just">
              <a:buFont typeface="Arial" pitchFamily="34" charset="0"/>
              <a:buChar char="•"/>
              <a:defRPr/>
            </a:pPr>
            <a:r>
              <a:rPr lang="es-CO" sz="1600" dirty="0">
                <a:latin typeface="Arial" pitchFamily="34" charset="0"/>
                <a:cs typeface="Arial" pitchFamily="34" charset="0"/>
              </a:rPr>
              <a:t>Reducción </a:t>
            </a:r>
            <a:r>
              <a:rPr lang="es-MX" sz="1600" dirty="0">
                <a:latin typeface="Arial" pitchFamily="34" charset="0"/>
                <a:cs typeface="Arial" pitchFamily="34" charset="0"/>
              </a:rPr>
              <a:t>en un 99% de los pagos efectuados a los proveedores de bienes y servicios, y devoluciones de  matrículas a los estudiantes  por medio de cheques, debido </a:t>
            </a:r>
            <a:r>
              <a:rPr lang="es-CO" sz="1600" dirty="0">
                <a:latin typeface="Arial" pitchFamily="34" charset="0"/>
                <a:cs typeface="Arial" pitchFamily="34" charset="0"/>
              </a:rPr>
              <a:t>a la implementación de pagos por </a:t>
            </a:r>
            <a:r>
              <a:rPr lang="es-ES" sz="1600" dirty="0">
                <a:latin typeface="Arial" pitchFamily="34" charset="0"/>
                <a:cs typeface="Arial" pitchFamily="34" charset="0"/>
              </a:rPr>
              <a:t>trasferencias electrónicas, lo cual hace más ágil el proceso de pagos y minimiza  la  anulación de cheques no reclamados y el riesgo de pérdida de  cheques</a:t>
            </a:r>
            <a:r>
              <a:rPr lang="es-ES" sz="1600" dirty="0" smtClean="0">
                <a:latin typeface="Arial" pitchFamily="34" charset="0"/>
                <a:cs typeface="Arial" pitchFamily="34" charset="0"/>
              </a:rPr>
              <a:t>.</a:t>
            </a:r>
            <a:endParaRPr lang="es-CO" sz="1600" dirty="0" smtClean="0">
              <a:latin typeface="Arial" pitchFamily="34" charset="0"/>
              <a:cs typeface="Arial" pitchFamily="34" charset="0"/>
            </a:endParaRPr>
          </a:p>
        </p:txBody>
      </p:sp>
      <p:sp>
        <p:nvSpPr>
          <p:cNvPr id="5" name="Rectángulo 3"/>
          <p:cNvSpPr/>
          <p:nvPr/>
        </p:nvSpPr>
        <p:spPr>
          <a:xfrm>
            <a:off x="5531768" y="250658"/>
            <a:ext cx="6096000" cy="523220"/>
          </a:xfrm>
          <a:prstGeom prst="rect">
            <a:avLst/>
          </a:prstGeom>
        </p:spPr>
        <p:txBody>
          <a:bodyPr>
            <a:spAutoFit/>
          </a:bodyPr>
          <a:lstStyle/>
          <a:p>
            <a:pPr algn="ctr"/>
            <a:r>
              <a:rPr lang="es-CO" sz="2800" dirty="0">
                <a:solidFill>
                  <a:schemeClr val="bg1"/>
                </a:solidFill>
              </a:rPr>
              <a:t>LOGROS ALCANZADOS EN EL  AÑO </a:t>
            </a:r>
            <a:r>
              <a:rPr lang="es-CO" sz="2800" dirty="0" smtClean="0">
                <a:solidFill>
                  <a:schemeClr val="bg1"/>
                </a:solidFill>
              </a:rPr>
              <a:t>2018</a:t>
            </a:r>
            <a:endParaRPr lang="es-CO" sz="2800" dirty="0">
              <a:solidFill>
                <a:schemeClr val="bg1"/>
              </a:solidFill>
            </a:endParaRPr>
          </a:p>
        </p:txBody>
      </p:sp>
    </p:spTree>
    <p:extLst>
      <p:ext uri="{BB962C8B-B14F-4D97-AF65-F5344CB8AC3E}">
        <p14:creationId xmlns:p14="http://schemas.microsoft.com/office/powerpoint/2010/main" val="31410861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33144" y="1248798"/>
            <a:ext cx="9887484" cy="1376595"/>
          </a:xfrm>
          <a:prstGeom prst="rect">
            <a:avLst/>
          </a:prstGeom>
        </p:spPr>
        <p:txBody>
          <a:bodyPr wrap="square">
            <a:spAutoFit/>
          </a:bodyPr>
          <a:lstStyle/>
          <a:p>
            <a:pPr algn="ctr">
              <a:lnSpc>
                <a:spcPct val="107000"/>
              </a:lnSpc>
              <a:spcAft>
                <a:spcPts val="0"/>
              </a:spcAft>
            </a:pPr>
            <a:r>
              <a:rPr lang="es-CO" b="1" dirty="0">
                <a:latin typeface="Arial" panose="020B0604020202020204" pitchFamily="34" charset="0"/>
                <a:ea typeface="Calibri" panose="020F0502020204030204" pitchFamily="34" charset="0"/>
                <a:cs typeface="Times New Roman" panose="02020603050405020304" pitchFamily="18" charset="0"/>
              </a:rPr>
              <a:t>CONTRATACIÓN VICERRECTORIA ADMINISTRATIVA</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CO" b="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Del 18 de Enero al 05 de septiembre de 2018, se perfeccionaron en la Oficina de Vicerrectoría Administrativa un total de (82) procesos contractuales entre Contratos de Compra o Adquisición Simplificada y Selección Directa por un valor total de $1.547.171.136, así:</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168911451"/>
              </p:ext>
            </p:extLst>
          </p:nvPr>
        </p:nvGraphicFramePr>
        <p:xfrm>
          <a:off x="3372324" y="2523844"/>
          <a:ext cx="5549900" cy="1312418"/>
        </p:xfrm>
        <a:graphic>
          <a:graphicData uri="http://schemas.openxmlformats.org/drawingml/2006/table">
            <a:tbl>
              <a:tblPr firstRow="1" firstCol="1" bandRow="1">
                <a:tableStyleId>{5C22544A-7EE6-4342-B048-85BDC9FD1C3A}</a:tableStyleId>
              </a:tblPr>
              <a:tblGrid>
                <a:gridCol w="2151223"/>
                <a:gridCol w="1425662"/>
                <a:gridCol w="1973015"/>
              </a:tblGrid>
              <a:tr h="379095">
                <a:tc>
                  <a:txBody>
                    <a:bodyPr/>
                    <a:lstStyle/>
                    <a:p>
                      <a:pPr algn="ctr">
                        <a:lnSpc>
                          <a:spcPct val="107000"/>
                        </a:lnSpc>
                        <a:spcAft>
                          <a:spcPts val="0"/>
                        </a:spcAft>
                      </a:pPr>
                      <a:r>
                        <a:rPr lang="es-CO" sz="1200">
                          <a:effectLst/>
                        </a:rPr>
                        <a:t>CONTRATOS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07000"/>
                        </a:lnSpc>
                        <a:spcAft>
                          <a:spcPts val="0"/>
                        </a:spcAft>
                      </a:pPr>
                      <a:r>
                        <a:rPr lang="es-CO" sz="1200">
                          <a:effectLst/>
                        </a:rPr>
                        <a:t>CANTIDAD</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07000"/>
                        </a:lnSpc>
                        <a:spcAft>
                          <a:spcPts val="0"/>
                        </a:spcAft>
                      </a:pPr>
                      <a:r>
                        <a:rPr lang="es-CO" sz="1200">
                          <a:effectLst/>
                        </a:rPr>
                        <a:t>VALOR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r>
              <a:tr h="270510">
                <a:tc>
                  <a:txBody>
                    <a:bodyPr/>
                    <a:lstStyle/>
                    <a:p>
                      <a:pPr algn="just">
                        <a:lnSpc>
                          <a:spcPct val="107000"/>
                        </a:lnSpc>
                        <a:spcAft>
                          <a:spcPts val="0"/>
                        </a:spcAft>
                      </a:pPr>
                      <a:r>
                        <a:rPr lang="es-CO" sz="1200">
                          <a:effectLst/>
                        </a:rPr>
                        <a:t>COMPRA O ADQUISICION SIMPLIFICADA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ctr">
                        <a:lnSpc>
                          <a:spcPct val="107000"/>
                        </a:lnSpc>
                        <a:spcAft>
                          <a:spcPts val="0"/>
                        </a:spcAft>
                      </a:pPr>
                      <a:r>
                        <a:rPr lang="es-CO" sz="1200">
                          <a:effectLst/>
                        </a:rPr>
                        <a:t>70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r">
                        <a:lnSpc>
                          <a:spcPct val="107000"/>
                        </a:lnSpc>
                        <a:spcAft>
                          <a:spcPts val="0"/>
                        </a:spcAft>
                      </a:pPr>
                      <a:r>
                        <a:rPr lang="es-CO" sz="1200">
                          <a:effectLst/>
                        </a:rPr>
                        <a:t> $1.257.504.873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r>
              <a:tr h="270510">
                <a:tc>
                  <a:txBody>
                    <a:bodyPr/>
                    <a:lstStyle/>
                    <a:p>
                      <a:pPr algn="just">
                        <a:lnSpc>
                          <a:spcPct val="107000"/>
                        </a:lnSpc>
                        <a:spcAft>
                          <a:spcPts val="0"/>
                        </a:spcAft>
                      </a:pPr>
                      <a:r>
                        <a:rPr lang="es-CO" sz="1200">
                          <a:effectLst/>
                        </a:rPr>
                        <a:t>SELECCIÓN DIRECTA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ctr">
                        <a:lnSpc>
                          <a:spcPct val="107000"/>
                        </a:lnSpc>
                        <a:spcAft>
                          <a:spcPts val="0"/>
                        </a:spcAft>
                      </a:pPr>
                      <a:r>
                        <a:rPr lang="es-CO" sz="1200">
                          <a:effectLst/>
                        </a:rPr>
                        <a:t>12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r">
                        <a:lnSpc>
                          <a:spcPct val="107000"/>
                        </a:lnSpc>
                        <a:spcAft>
                          <a:spcPts val="0"/>
                        </a:spcAft>
                      </a:pPr>
                      <a:r>
                        <a:rPr lang="es-CO" sz="1200">
                          <a:effectLst/>
                        </a:rPr>
                        <a:t> $289.666.263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r>
              <a:tr h="270510">
                <a:tc>
                  <a:txBody>
                    <a:bodyPr/>
                    <a:lstStyle/>
                    <a:p>
                      <a:pPr algn="just">
                        <a:lnSpc>
                          <a:spcPct val="107000"/>
                        </a:lnSpc>
                        <a:spcAft>
                          <a:spcPts val="0"/>
                        </a:spcAft>
                      </a:pPr>
                      <a:r>
                        <a:rPr lang="es-CO" sz="1200">
                          <a:effectLst/>
                        </a:rPr>
                        <a:t>TOTAL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ctr">
                        <a:lnSpc>
                          <a:spcPct val="107000"/>
                        </a:lnSpc>
                        <a:spcAft>
                          <a:spcPts val="0"/>
                        </a:spcAft>
                      </a:pPr>
                      <a:r>
                        <a:rPr lang="es-CO" sz="1200">
                          <a:effectLst/>
                        </a:rPr>
                        <a:t>82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r">
                        <a:lnSpc>
                          <a:spcPct val="107000"/>
                        </a:lnSpc>
                        <a:spcAft>
                          <a:spcPts val="0"/>
                        </a:spcAft>
                      </a:pPr>
                      <a:r>
                        <a:rPr lang="es-CO" sz="1200" dirty="0">
                          <a:effectLst/>
                        </a:rPr>
                        <a:t>$ 1.547.171.136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r>
            </a:tbl>
          </a:graphicData>
        </a:graphic>
      </p:graphicFrame>
      <p:sp>
        <p:nvSpPr>
          <p:cNvPr id="6" name="Rectángulo 5"/>
          <p:cNvSpPr/>
          <p:nvPr/>
        </p:nvSpPr>
        <p:spPr>
          <a:xfrm>
            <a:off x="1333144" y="4006388"/>
            <a:ext cx="9887484" cy="523220"/>
          </a:xfrm>
          <a:prstGeom prst="rect">
            <a:avLst/>
          </a:prstGeom>
        </p:spPr>
        <p:txBody>
          <a:bodyPr wrap="square">
            <a:spAutoFit/>
          </a:bodyPr>
          <a:lstStyle/>
          <a:p>
            <a:r>
              <a:rPr lang="es-CO" sz="1400" dirty="0">
                <a:latin typeface="Arial" panose="020B0604020202020204" pitchFamily="34" charset="0"/>
                <a:ea typeface="Calibri" panose="020F0502020204030204" pitchFamily="34" charset="0"/>
              </a:rPr>
              <a:t>Se perfeccionaron en la Oficina de Vicerrectoría Administrativa un total de (25) Órdenes de Compra, (28) Órdenes de Servicio y (29) Contratos de los cuales (12) fueron por Selección Directa y (17) por Compra o Adquisición Simplificada, así:</a:t>
            </a:r>
            <a:endParaRPr lang="es-CO" sz="1400" dirty="0"/>
          </a:p>
        </p:txBody>
      </p:sp>
      <p:graphicFrame>
        <p:nvGraphicFramePr>
          <p:cNvPr id="7" name="Tabla 6"/>
          <p:cNvGraphicFramePr>
            <a:graphicFrameLocks noGrp="1"/>
          </p:cNvGraphicFramePr>
          <p:nvPr>
            <p:extLst>
              <p:ext uri="{D42A27DB-BD31-4B8C-83A1-F6EECF244321}">
                <p14:modId xmlns:p14="http://schemas.microsoft.com/office/powerpoint/2010/main" val="3725287874"/>
              </p:ext>
            </p:extLst>
          </p:nvPr>
        </p:nvGraphicFramePr>
        <p:xfrm>
          <a:off x="3372325" y="4593567"/>
          <a:ext cx="5549900" cy="1969516"/>
        </p:xfrm>
        <a:graphic>
          <a:graphicData uri="http://schemas.openxmlformats.org/drawingml/2006/table">
            <a:tbl>
              <a:tblPr firstRow="1" firstCol="1" bandRow="1">
                <a:tableStyleId>{5C22544A-7EE6-4342-B048-85BDC9FD1C3A}</a:tableStyleId>
              </a:tblPr>
              <a:tblGrid>
                <a:gridCol w="2146300"/>
                <a:gridCol w="1422400"/>
                <a:gridCol w="1981200"/>
              </a:tblGrid>
              <a:tr h="377190">
                <a:tc>
                  <a:txBody>
                    <a:bodyPr/>
                    <a:lstStyle/>
                    <a:p>
                      <a:pPr algn="ctr">
                        <a:lnSpc>
                          <a:spcPct val="107000"/>
                        </a:lnSpc>
                        <a:spcAft>
                          <a:spcPts val="0"/>
                        </a:spcAft>
                      </a:pPr>
                      <a:r>
                        <a:rPr lang="es-CO" sz="1200">
                          <a:effectLst/>
                        </a:rPr>
                        <a:t>MODALIDAD</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07000"/>
                        </a:lnSpc>
                        <a:spcAft>
                          <a:spcPts val="0"/>
                        </a:spcAft>
                      </a:pPr>
                      <a:r>
                        <a:rPr lang="es-CO" sz="1200">
                          <a:effectLst/>
                        </a:rPr>
                        <a:t>CANTIDAD</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07000"/>
                        </a:lnSpc>
                        <a:spcAft>
                          <a:spcPts val="0"/>
                        </a:spcAft>
                      </a:pPr>
                      <a:r>
                        <a:rPr lang="es-CO" sz="1200">
                          <a:effectLst/>
                        </a:rPr>
                        <a:t>VALOR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r>
              <a:tr h="269240">
                <a:tc>
                  <a:txBody>
                    <a:bodyPr/>
                    <a:lstStyle/>
                    <a:p>
                      <a:pPr algn="ctr">
                        <a:lnSpc>
                          <a:spcPct val="107000"/>
                        </a:lnSpc>
                        <a:spcAft>
                          <a:spcPts val="0"/>
                        </a:spcAft>
                      </a:pPr>
                      <a:r>
                        <a:rPr lang="es-CO" sz="1200">
                          <a:effectLst/>
                        </a:rPr>
                        <a:t>ORDENES DE COMPRA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ctr">
                        <a:lnSpc>
                          <a:spcPct val="107000"/>
                        </a:lnSpc>
                        <a:spcAft>
                          <a:spcPts val="0"/>
                        </a:spcAft>
                      </a:pPr>
                      <a:r>
                        <a:rPr lang="es-CO" sz="1200">
                          <a:effectLst/>
                        </a:rPr>
                        <a:t>25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r">
                        <a:lnSpc>
                          <a:spcPct val="107000"/>
                        </a:lnSpc>
                        <a:spcAft>
                          <a:spcPts val="0"/>
                        </a:spcAft>
                      </a:pPr>
                      <a:r>
                        <a:rPr lang="es-CO" sz="1200">
                          <a:effectLst/>
                        </a:rPr>
                        <a:t>$300.088.351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r>
              <a:tr h="269240">
                <a:tc>
                  <a:txBody>
                    <a:bodyPr/>
                    <a:lstStyle/>
                    <a:p>
                      <a:pPr algn="ctr">
                        <a:lnSpc>
                          <a:spcPct val="107000"/>
                        </a:lnSpc>
                        <a:spcAft>
                          <a:spcPts val="0"/>
                        </a:spcAft>
                      </a:pPr>
                      <a:r>
                        <a:rPr lang="es-CO" sz="1200">
                          <a:effectLst/>
                        </a:rPr>
                        <a:t>ORDENES DE SERVICIO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ctr">
                        <a:lnSpc>
                          <a:spcPct val="107000"/>
                        </a:lnSpc>
                        <a:spcAft>
                          <a:spcPts val="0"/>
                        </a:spcAft>
                      </a:pPr>
                      <a:r>
                        <a:rPr lang="es-CO" sz="1200">
                          <a:effectLst/>
                        </a:rPr>
                        <a:t>28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r">
                        <a:lnSpc>
                          <a:spcPct val="107000"/>
                        </a:lnSpc>
                        <a:spcAft>
                          <a:spcPts val="0"/>
                        </a:spcAft>
                      </a:pPr>
                      <a:r>
                        <a:rPr lang="es-CO" sz="1200">
                          <a:effectLst/>
                        </a:rPr>
                        <a:t>$360.049.352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r>
              <a:tr h="269240">
                <a:tc>
                  <a:txBody>
                    <a:bodyPr/>
                    <a:lstStyle/>
                    <a:p>
                      <a:pPr algn="ctr">
                        <a:lnSpc>
                          <a:spcPct val="107000"/>
                        </a:lnSpc>
                        <a:spcAft>
                          <a:spcPts val="0"/>
                        </a:spcAft>
                      </a:pPr>
                      <a:r>
                        <a:rPr lang="es-CO" sz="1200">
                          <a:effectLst/>
                        </a:rPr>
                        <a:t>CONTRATOS SELECCIÓN DIRECTA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ctr">
                        <a:lnSpc>
                          <a:spcPct val="107000"/>
                        </a:lnSpc>
                        <a:spcAft>
                          <a:spcPts val="0"/>
                        </a:spcAft>
                      </a:pPr>
                      <a:r>
                        <a:rPr lang="es-CO" sz="1200">
                          <a:effectLst/>
                        </a:rPr>
                        <a:t>12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r">
                        <a:lnSpc>
                          <a:spcPct val="107000"/>
                        </a:lnSpc>
                        <a:spcAft>
                          <a:spcPts val="0"/>
                        </a:spcAft>
                      </a:pPr>
                      <a:r>
                        <a:rPr lang="es-CO" sz="1200">
                          <a:effectLst/>
                        </a:rPr>
                        <a:t>$289.666.263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r>
              <a:tr h="383540">
                <a:tc>
                  <a:txBody>
                    <a:bodyPr/>
                    <a:lstStyle/>
                    <a:p>
                      <a:pPr algn="ctr">
                        <a:lnSpc>
                          <a:spcPct val="107000"/>
                        </a:lnSpc>
                        <a:spcAft>
                          <a:spcPts val="0"/>
                        </a:spcAft>
                      </a:pPr>
                      <a:r>
                        <a:rPr lang="es-CO" sz="1200">
                          <a:effectLst/>
                        </a:rPr>
                        <a:t>CONTRATOS COMPRA O ADQUISICIÓN SIMPLIFICADA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ctr">
                        <a:lnSpc>
                          <a:spcPct val="107000"/>
                        </a:lnSpc>
                        <a:spcAft>
                          <a:spcPts val="0"/>
                        </a:spcAft>
                      </a:pPr>
                      <a:r>
                        <a:rPr lang="es-CO" sz="1200">
                          <a:effectLst/>
                        </a:rPr>
                        <a:t>17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r">
                        <a:lnSpc>
                          <a:spcPct val="107000"/>
                        </a:lnSpc>
                        <a:spcAft>
                          <a:spcPts val="0"/>
                        </a:spcAft>
                      </a:pPr>
                      <a:r>
                        <a:rPr lang="es-CO" sz="1200">
                          <a:effectLst/>
                        </a:rPr>
                        <a:t>$597.367.170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r>
              <a:tr h="269240">
                <a:tc>
                  <a:txBody>
                    <a:bodyPr/>
                    <a:lstStyle/>
                    <a:p>
                      <a:pPr algn="ctr">
                        <a:lnSpc>
                          <a:spcPct val="107000"/>
                        </a:lnSpc>
                        <a:spcAft>
                          <a:spcPts val="0"/>
                        </a:spcAft>
                      </a:pPr>
                      <a:r>
                        <a:rPr lang="es-CO" sz="1200">
                          <a:effectLst/>
                        </a:rPr>
                        <a:t>TOTAL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b"/>
                </a:tc>
                <a:tc>
                  <a:txBody>
                    <a:bodyPr/>
                    <a:lstStyle/>
                    <a:p>
                      <a:pPr algn="ctr">
                        <a:lnSpc>
                          <a:spcPct val="107000"/>
                        </a:lnSpc>
                        <a:spcAft>
                          <a:spcPts val="0"/>
                        </a:spcAft>
                      </a:pPr>
                      <a:r>
                        <a:rPr lang="es-CO" sz="1200">
                          <a:effectLst/>
                        </a:rPr>
                        <a:t>82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r">
                        <a:lnSpc>
                          <a:spcPct val="107000"/>
                        </a:lnSpc>
                        <a:spcAft>
                          <a:spcPts val="0"/>
                        </a:spcAft>
                      </a:pPr>
                      <a:r>
                        <a:rPr lang="es-CO" sz="1200" dirty="0">
                          <a:effectLst/>
                        </a:rPr>
                        <a:t>$1.547.171.136</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r>
            </a:tbl>
          </a:graphicData>
        </a:graphic>
      </p:graphicFrame>
    </p:spTree>
    <p:extLst>
      <p:ext uri="{BB962C8B-B14F-4D97-AF65-F5344CB8AC3E}">
        <p14:creationId xmlns:p14="http://schemas.microsoft.com/office/powerpoint/2010/main" val="24693131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91012" y="1345706"/>
            <a:ext cx="10052703" cy="2166875"/>
          </a:xfrm>
          <a:prstGeom prst="rect">
            <a:avLst/>
          </a:prstGeom>
        </p:spPr>
        <p:txBody>
          <a:bodyPr wrap="square">
            <a:spAutoFit/>
          </a:bodyPr>
          <a:lstStyle/>
          <a:p>
            <a:pPr algn="ctr">
              <a:lnSpc>
                <a:spcPct val="107000"/>
              </a:lnSpc>
              <a:spcAft>
                <a:spcPts val="0"/>
              </a:spcAft>
            </a:pPr>
            <a:r>
              <a:rPr lang="es-CO" b="1" dirty="0">
                <a:latin typeface="Arial" panose="020B0604020202020204" pitchFamily="34" charset="0"/>
                <a:ea typeface="Calibri" panose="020F0502020204030204" pitchFamily="34" charset="0"/>
                <a:cs typeface="Times New Roman" panose="02020603050405020304" pitchFamily="18" charset="0"/>
              </a:rPr>
              <a:t>PROCESOS POR MODALIDAD DE SELECCIÓN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CO" b="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dirty="0">
                <a:latin typeface="Arial" panose="020B0604020202020204" pitchFamily="34" charset="0"/>
                <a:ea typeface="Calibri" panose="020F0502020204030204" pitchFamily="34" charset="0"/>
                <a:cs typeface="Times New Roman" panose="02020603050405020304" pitchFamily="18" charset="0"/>
              </a:rPr>
              <a:t>Durante la vigencia 2018 se adelantaron procesos contractuales, bajo las siguientes modalidades de: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CO"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tabLst>
                <a:tab pos="457200" algn="l"/>
              </a:tabLst>
            </a:pPr>
            <a:r>
              <a:rPr lang="es-CO" dirty="0">
                <a:latin typeface="Arial" panose="020B0604020202020204" pitchFamily="34" charset="0"/>
                <a:ea typeface="Calibri" panose="020F0502020204030204" pitchFamily="34" charset="0"/>
                <a:cs typeface="Times New Roman" panose="02020603050405020304" pitchFamily="18" charset="0"/>
              </a:rPr>
              <a:t>Compra o Adquisición Simplificada.</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tabLst>
                <a:tab pos="457200" algn="l"/>
              </a:tabLst>
            </a:pPr>
            <a:r>
              <a:rPr lang="es-CO" dirty="0">
                <a:latin typeface="Arial" panose="020B0604020202020204" pitchFamily="34" charset="0"/>
                <a:ea typeface="Calibri" panose="020F0502020204030204" pitchFamily="34" charset="0"/>
                <a:cs typeface="Times New Roman" panose="02020603050405020304" pitchFamily="18" charset="0"/>
              </a:rPr>
              <a:t>Selección Directa.</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Gráfico 4"/>
          <p:cNvGraphicFramePr/>
          <p:nvPr>
            <p:extLst>
              <p:ext uri="{D42A27DB-BD31-4B8C-83A1-F6EECF244321}">
                <p14:modId xmlns:p14="http://schemas.microsoft.com/office/powerpoint/2010/main" val="1049175839"/>
              </p:ext>
            </p:extLst>
          </p:nvPr>
        </p:nvGraphicFramePr>
        <p:xfrm>
          <a:off x="3646063" y="3188741"/>
          <a:ext cx="4968240" cy="347154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565466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09899" y="1262455"/>
            <a:ext cx="11266206" cy="5064976"/>
          </a:xfrm>
          <a:prstGeom prst="rect">
            <a:avLst/>
          </a:prstGeom>
        </p:spPr>
        <p:txBody>
          <a:bodyPr wrap="square">
            <a:spAutoFit/>
          </a:bodyPr>
          <a:lstStyle/>
          <a:p>
            <a:pPr algn="ctr">
              <a:lnSpc>
                <a:spcPct val="107000"/>
              </a:lnSpc>
              <a:spcAft>
                <a:spcPts val="0"/>
              </a:spcAft>
            </a:pPr>
            <a:r>
              <a:rPr lang="es-CO" sz="1600" b="1" dirty="0">
                <a:latin typeface="Arial" panose="020B0604020202020204" pitchFamily="34" charset="0"/>
                <a:ea typeface="Calibri" panose="020F0502020204030204" pitchFamily="34" charset="0"/>
                <a:cs typeface="Times New Roman" panose="02020603050405020304" pitchFamily="18" charset="0"/>
              </a:rPr>
              <a:t>OFICINA DE TALENTO HUMANO</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0"/>
              </a:spcAft>
            </a:pPr>
            <a:r>
              <a:rPr lang="es-CO" sz="1200" b="1" dirty="0" smtClean="0">
                <a:latin typeface="Arial" panose="020B0604020202020204" pitchFamily="34" charset="0"/>
                <a:ea typeface="Calibri" panose="020F0502020204030204" pitchFamily="34" charset="0"/>
                <a:cs typeface="Times New Roman" panose="02020603050405020304" pitchFamily="18" charset="0"/>
              </a:rPr>
              <a:t>Jefe: ANDREA </a:t>
            </a:r>
            <a:r>
              <a:rPr lang="es-CO" sz="1200" b="1" dirty="0">
                <a:latin typeface="Arial" panose="020B0604020202020204" pitchFamily="34" charset="0"/>
                <a:ea typeface="Calibri" panose="020F0502020204030204" pitchFamily="34" charset="0"/>
                <a:cs typeface="Times New Roman" panose="02020603050405020304" pitchFamily="18" charset="0"/>
              </a:rPr>
              <a:t>CAROLINA IBARRA GONZÁLEZ</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smtClean="0">
                <a:latin typeface="Arial" panose="020B0604020202020204" pitchFamily="34" charset="0"/>
                <a:ea typeface="Calibri" panose="020F0502020204030204" pitchFamily="34" charset="0"/>
                <a:cs typeface="Times New Roman" panose="02020603050405020304" pitchFamily="18" charset="0"/>
              </a:rPr>
              <a:t>La </a:t>
            </a:r>
            <a:r>
              <a:rPr lang="es-CO" sz="1400" dirty="0">
                <a:latin typeface="Arial" panose="020B0604020202020204" pitchFamily="34" charset="0"/>
                <a:ea typeface="Calibri" panose="020F0502020204030204" pitchFamily="34" charset="0"/>
                <a:cs typeface="Times New Roman" panose="02020603050405020304" pitchFamily="18" charset="0"/>
              </a:rPr>
              <a:t>Oficina de Talento Humano, es una Unidad Administrativa creada mediante Acuerdo 0042 de 1996 dependiente de la Vicerrectoría Administrativa, reglamentada en su planta de personal y manual de funciones por Resolución 3183 del mismo año.</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 </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La Misión de la Oficina de Talento Humano es contribuir al desarrollo humano integral de los funcionarios en el cumplimiento de sus responsabilidades, conforme a los fundamentos, principios, políticas, procedimientos institucionales y de la función administrativa, tendientes a lograr los propósitos de la Universidad.</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 </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Procesos Básicos:</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 </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CO" sz="1400" dirty="0">
                <a:latin typeface="Arial" panose="020B0604020202020204" pitchFamily="34" charset="0"/>
                <a:ea typeface="Calibri" panose="020F0502020204030204" pitchFamily="34" charset="0"/>
                <a:cs typeface="Times New Roman" panose="02020603050405020304" pitchFamily="18" charset="0"/>
              </a:rPr>
              <a:t>Vinculación y retiro del personal de Planta y de Contrato</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CO" sz="1400" dirty="0">
                <a:latin typeface="Arial" panose="020B0604020202020204" pitchFamily="34" charset="0"/>
                <a:ea typeface="Calibri" panose="020F0502020204030204" pitchFamily="34" charset="0"/>
                <a:cs typeface="Times New Roman" panose="02020603050405020304" pitchFamily="18" charset="0"/>
              </a:rPr>
              <a:t>Expedición de actos administrativos</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CO" sz="1400" dirty="0">
                <a:latin typeface="Arial" panose="020B0604020202020204" pitchFamily="34" charset="0"/>
                <a:ea typeface="Calibri" panose="020F0502020204030204" pitchFamily="34" charset="0"/>
                <a:cs typeface="Times New Roman" panose="02020603050405020304" pitchFamily="18" charset="0"/>
              </a:rPr>
              <a:t>Elaboración Nóminas</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CO" sz="1400" dirty="0">
                <a:latin typeface="Arial" panose="020B0604020202020204" pitchFamily="34" charset="0"/>
                <a:ea typeface="Calibri" panose="020F0502020204030204" pitchFamily="34" charset="0"/>
                <a:cs typeface="Times New Roman" panose="02020603050405020304" pitchFamily="18" charset="0"/>
              </a:rPr>
              <a:t>Elaboración de bonos Pensionales</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CO" sz="1400" dirty="0">
                <a:latin typeface="Arial" panose="020B0604020202020204" pitchFamily="34" charset="0"/>
                <a:ea typeface="Calibri" panose="020F0502020204030204" pitchFamily="34" charset="0"/>
                <a:cs typeface="Times New Roman" panose="02020603050405020304" pitchFamily="18" charset="0"/>
              </a:rPr>
              <a:t>Apoyo jurídico</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CO" sz="1400" dirty="0">
                <a:latin typeface="Arial" panose="020B0604020202020204" pitchFamily="34" charset="0"/>
                <a:ea typeface="Calibri" panose="020F0502020204030204" pitchFamily="34" charset="0"/>
                <a:cs typeface="Times New Roman" panose="02020603050405020304" pitchFamily="18" charset="0"/>
              </a:rPr>
              <a:t>Expedición de certificados laborales.</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CO" sz="1400" dirty="0">
                <a:latin typeface="Arial" panose="020B0604020202020204" pitchFamily="34" charset="0"/>
                <a:ea typeface="Calibri" panose="020F0502020204030204" pitchFamily="34" charset="0"/>
                <a:cs typeface="Times New Roman" panose="02020603050405020304" pitchFamily="18" charset="0"/>
              </a:rPr>
              <a:t>Afiliación a ARL</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CO" sz="1400" dirty="0">
                <a:latin typeface="Arial" panose="020B0604020202020204" pitchFamily="34" charset="0"/>
                <a:ea typeface="Calibri" panose="020F0502020204030204" pitchFamily="34" charset="0"/>
                <a:cs typeface="Times New Roman" panose="02020603050405020304" pitchFamily="18" charset="0"/>
              </a:rPr>
              <a:t>Asesoría con el SIGEP</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736217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672268" y="1336856"/>
            <a:ext cx="11035469" cy="369332"/>
          </a:xfrm>
          <a:prstGeom prst="rect">
            <a:avLst/>
          </a:prstGeom>
        </p:spPr>
        <p:txBody>
          <a:bodyPr wrap="square">
            <a:spAutoFit/>
          </a:bodyPr>
          <a:lstStyle/>
          <a:p>
            <a:pPr algn="ctr">
              <a:spcAft>
                <a:spcPts val="0"/>
              </a:spcAft>
            </a:pPr>
            <a:r>
              <a:rPr lang="es-CO" b="1" dirty="0">
                <a:latin typeface="Arial" panose="020B0604020202020204" pitchFamily="34" charset="0"/>
                <a:ea typeface="Calibri" panose="020F0502020204030204" pitchFamily="34" charset="0"/>
                <a:cs typeface="Times New Roman" panose="02020603050405020304" pitchFamily="18" charset="0"/>
              </a:rPr>
              <a:t>PERSONAL VINCULADO MEDIANTE CONTRATO DE PRESTACIÓN DE SERVICIOS</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868821" y="3930667"/>
            <a:ext cx="10838916" cy="2308324"/>
          </a:xfrm>
          <a:prstGeom prst="rect">
            <a:avLst/>
          </a:prstGeom>
        </p:spPr>
        <p:txBody>
          <a:bodyPr wrap="square">
            <a:spAutoFit/>
          </a:bodyPr>
          <a:lstStyle/>
          <a:p>
            <a:pPr algn="just">
              <a:spcAft>
                <a:spcPts val="0"/>
              </a:spcAft>
            </a:pPr>
            <a:r>
              <a:rPr lang="es-CO" dirty="0">
                <a:latin typeface="Arial" panose="020B0604020202020204" pitchFamily="34" charset="0"/>
                <a:ea typeface="Calibri" panose="020F0502020204030204" pitchFamily="34" charset="0"/>
                <a:cs typeface="Times New Roman" panose="02020603050405020304" pitchFamily="18" charset="0"/>
              </a:rPr>
              <a:t>Frente a la gran diferencia de costos de un periodo a otro, es de resaltar que la Universidad da cumplimiento a las políticas que regulan el gasto público, expidiendo la Resolución N. 020 del 07 de febrero de 2013 "Por la cual se establece la política sobre Austeridad y Eficiencia del gasto público", la cual fue modificada mediante Resolución N. 056 de 2013, en lo referente al Artículo 4° y 6°, se disminuyó el número de contratistas y se realizó una reducción en los honorarios, advirtiendo que de ninguna manera se dejó de cumplir con la misión de esta Casa de Estudios.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CO"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CO" dirty="0">
                <a:latin typeface="Arial" panose="020B0604020202020204" pitchFamily="34" charset="0"/>
                <a:ea typeface="Calibri" panose="020F0502020204030204" pitchFamily="34" charset="0"/>
                <a:cs typeface="Times New Roman" panose="02020603050405020304" pitchFamily="18" charset="0"/>
              </a:rPr>
              <a:t>Datos tomados del informe SIRECI presentado en el tercer y cuarto trimestre del año 2018.</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Tabla 7"/>
          <p:cNvGraphicFramePr>
            <a:graphicFrameLocks noGrp="1"/>
          </p:cNvGraphicFramePr>
          <p:nvPr>
            <p:extLst>
              <p:ext uri="{D42A27DB-BD31-4B8C-83A1-F6EECF244321}">
                <p14:modId xmlns:p14="http://schemas.microsoft.com/office/powerpoint/2010/main" val="932896418"/>
              </p:ext>
            </p:extLst>
          </p:nvPr>
        </p:nvGraphicFramePr>
        <p:xfrm>
          <a:off x="3099612" y="2154962"/>
          <a:ext cx="5694009" cy="1477001"/>
        </p:xfrm>
        <a:graphic>
          <a:graphicData uri="http://schemas.openxmlformats.org/drawingml/2006/table">
            <a:tbl>
              <a:tblPr firstRow="1" firstCol="1" bandRow="1">
                <a:tableStyleId>{5C22544A-7EE6-4342-B048-85BDC9FD1C3A}</a:tableStyleId>
              </a:tblPr>
              <a:tblGrid>
                <a:gridCol w="3483293"/>
                <a:gridCol w="2210716"/>
              </a:tblGrid>
              <a:tr h="363011">
                <a:tc>
                  <a:txBody>
                    <a:bodyPr/>
                    <a:lstStyle/>
                    <a:p>
                      <a:pPr algn="ctr">
                        <a:spcAft>
                          <a:spcPts val="0"/>
                        </a:spcAft>
                      </a:pPr>
                      <a:r>
                        <a:rPr lang="es-CO" sz="1200">
                          <a:effectLst/>
                        </a:rPr>
                        <a:t>PERIODO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VALOR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1330">
                <a:tc>
                  <a:txBody>
                    <a:bodyPr/>
                    <a:lstStyle/>
                    <a:p>
                      <a:pPr>
                        <a:spcAft>
                          <a:spcPts val="0"/>
                        </a:spcAft>
                      </a:pPr>
                      <a:r>
                        <a:rPr lang="es-CO" sz="1200">
                          <a:effectLst/>
                        </a:rPr>
                        <a:t>SEMESTRE A - 2018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a:effectLst/>
                        </a:rPr>
                        <a:t>4.381.202.980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1330">
                <a:tc>
                  <a:txBody>
                    <a:bodyPr/>
                    <a:lstStyle/>
                    <a:p>
                      <a:pPr>
                        <a:spcAft>
                          <a:spcPts val="0"/>
                        </a:spcAft>
                      </a:pPr>
                      <a:r>
                        <a:rPr lang="es-CO" sz="1200">
                          <a:effectLst/>
                        </a:rPr>
                        <a:t>SEMESTRE B - 2018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a:effectLst/>
                        </a:rPr>
                        <a:t>1.718.382.821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1330">
                <a:tc>
                  <a:txBody>
                    <a:bodyPr/>
                    <a:lstStyle/>
                    <a:p>
                      <a:pPr>
                        <a:spcAft>
                          <a:spcPts val="0"/>
                        </a:spcAft>
                      </a:pPr>
                      <a:r>
                        <a:rPr lang="es-CO" sz="1200">
                          <a:effectLst/>
                        </a:rPr>
                        <a:t>TOTAL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6.099.585.801</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5831566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47529" y="1408547"/>
            <a:ext cx="11488396" cy="5155129"/>
          </a:xfrm>
          <a:prstGeom prst="rect">
            <a:avLst/>
          </a:prstGeom>
        </p:spPr>
        <p:txBody>
          <a:bodyPr wrap="square">
            <a:spAutoFit/>
          </a:bodyPr>
          <a:lstStyle/>
          <a:p>
            <a:pPr algn="ctr">
              <a:lnSpc>
                <a:spcPct val="107000"/>
              </a:lnSpc>
              <a:spcAft>
                <a:spcPts val="800"/>
              </a:spcAft>
            </a:pPr>
            <a:r>
              <a:rPr lang="es-CO" b="1" dirty="0">
                <a:latin typeface="Arial" panose="020B0604020202020204" pitchFamily="34" charset="0"/>
                <a:ea typeface="Calibri" panose="020F0502020204030204" pitchFamily="34" charset="0"/>
                <a:cs typeface="Times New Roman" panose="02020603050405020304" pitchFamily="18" charset="0"/>
              </a:rPr>
              <a:t>SERVICIOS GENERALES</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CO" sz="1600" i="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R="31115" algn="r">
              <a:lnSpc>
                <a:spcPct val="107000"/>
              </a:lnSpc>
              <a:spcAft>
                <a:spcPts val="0"/>
              </a:spcAft>
            </a:pPr>
            <a:r>
              <a:rPr lang="es-CO" sz="1600" b="1" i="1" dirty="0">
                <a:latin typeface="Arial" panose="020B0604020202020204" pitchFamily="34" charset="0"/>
                <a:ea typeface="Calibri" panose="020F0502020204030204" pitchFamily="34" charset="0"/>
                <a:cs typeface="Times New Roman" panose="02020603050405020304" pitchFamily="18" charset="0"/>
              </a:rPr>
              <a:t>RAMIRO DIAZ</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R="31115" algn="r">
              <a:lnSpc>
                <a:spcPct val="107000"/>
              </a:lnSpc>
              <a:spcAft>
                <a:spcPts val="0"/>
              </a:spcAft>
            </a:pPr>
            <a:r>
              <a:rPr lang="es-CO" sz="1600" b="1" i="1" dirty="0">
                <a:latin typeface="Arial" panose="020B0604020202020204" pitchFamily="34" charset="0"/>
                <a:ea typeface="Calibri" panose="020F0502020204030204" pitchFamily="34" charset="0"/>
                <a:cs typeface="Times New Roman" panose="02020603050405020304" pitchFamily="18" charset="0"/>
              </a:rPr>
              <a:t>Profesional de Gestión Institucional</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0"/>
              </a:spcAft>
            </a:pPr>
            <a:r>
              <a:rPr lang="es-CO" sz="1600" i="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CO" sz="1400" i="1" kern="150" dirty="0">
                <a:latin typeface="Arial" panose="020B0604020202020204" pitchFamily="34" charset="0"/>
                <a:ea typeface="Andale Sans UI"/>
                <a:cs typeface="Tahoma" panose="020B0604030504040204" pitchFamily="34" charset="0"/>
              </a:rPr>
              <a:t>La Misión del Área de Servicios Generales es prestar apoyo a la institución mediante la planificación, organización, control y evaluación del cumplimiento de las actividades programadas para garantizar los servicios de vigilancia, aseo, mantenimiento y transporte a toda la comunidad universitaria, en aras de que se cumplan la misión, visión y objetivos institucionales, acordes con  los procesos de gestión plasmados en el Plan de Desarrollo, con el fin de  alcanzar los niveles de eficiencia deseados.</a:t>
            </a:r>
            <a:endParaRPr lang="es-CO" sz="1400" kern="150" dirty="0">
              <a:latin typeface="Times New Roman" panose="02020603050405020304" pitchFamily="18" charset="0"/>
              <a:ea typeface="Andale Sans UI"/>
              <a:cs typeface="Tahoma" panose="020B0604030504040204" pitchFamily="34" charset="0"/>
            </a:endParaRPr>
          </a:p>
          <a:p>
            <a:pPr algn="just">
              <a:spcAft>
                <a:spcPts val="0"/>
              </a:spcAft>
            </a:pPr>
            <a:r>
              <a:rPr lang="es-CO" sz="1400" i="1" kern="150" dirty="0">
                <a:latin typeface="Arial" panose="020B0604020202020204" pitchFamily="34" charset="0"/>
                <a:ea typeface="Andale Sans UI"/>
                <a:cs typeface="Tahoma" panose="020B0604030504040204" pitchFamily="34" charset="0"/>
              </a:rPr>
              <a:t> </a:t>
            </a:r>
            <a:endParaRPr lang="es-CO" sz="1400" kern="150" dirty="0">
              <a:latin typeface="Times New Roman" panose="02020603050405020304" pitchFamily="18" charset="0"/>
              <a:ea typeface="Andale Sans UI"/>
              <a:cs typeface="Tahoma" panose="020B0604030504040204" pitchFamily="34" charset="0"/>
            </a:endParaRPr>
          </a:p>
          <a:p>
            <a:pPr algn="just">
              <a:spcAft>
                <a:spcPts val="0"/>
              </a:spcAft>
            </a:pPr>
            <a:r>
              <a:rPr lang="es-CO" sz="1400" i="1" kern="150" dirty="0">
                <a:latin typeface="Arial" panose="020B0604020202020204" pitchFamily="34" charset="0"/>
                <a:ea typeface="Andale Sans UI"/>
                <a:cs typeface="Tahoma" panose="020B0604030504040204" pitchFamily="34" charset="0"/>
              </a:rPr>
              <a:t>El informe de gestión que se presenta corresponde a la vigencia 2018, mediante el cual se plasman todas las acciones realizadas y encaminadas al cumplimiento de los objetivos del Área y de manera especial a cumplir con los requerimientos de las diferentes dependencias, previstos en el Plan de Trabajo y Plan de Acción Institucional.</a:t>
            </a:r>
            <a:endParaRPr lang="es-CO" sz="1400" kern="150" dirty="0">
              <a:latin typeface="Times New Roman" panose="02020603050405020304" pitchFamily="18" charset="0"/>
              <a:ea typeface="Andale Sans UI"/>
              <a:cs typeface="Tahoma" panose="020B0604030504040204" pitchFamily="34" charset="0"/>
            </a:endParaRPr>
          </a:p>
          <a:p>
            <a:pPr algn="just">
              <a:spcAft>
                <a:spcPts val="0"/>
              </a:spcAft>
            </a:pPr>
            <a:r>
              <a:rPr lang="es-CO" sz="1400" i="1" kern="150" dirty="0">
                <a:latin typeface="Arial" panose="020B0604020202020204" pitchFamily="34" charset="0"/>
                <a:ea typeface="Andale Sans UI"/>
                <a:cs typeface="Tahoma" panose="020B0604030504040204" pitchFamily="34" charset="0"/>
              </a:rPr>
              <a:t> </a:t>
            </a:r>
            <a:endParaRPr lang="es-CO" sz="1400" kern="150" dirty="0">
              <a:latin typeface="Times New Roman" panose="02020603050405020304" pitchFamily="18" charset="0"/>
              <a:ea typeface="Andale Sans UI"/>
              <a:cs typeface="Tahoma" panose="020B0604030504040204" pitchFamily="34" charset="0"/>
            </a:endParaRPr>
          </a:p>
          <a:p>
            <a:pPr algn="just">
              <a:lnSpc>
                <a:spcPct val="107000"/>
              </a:lnSpc>
              <a:spcAft>
                <a:spcPts val="0"/>
              </a:spcAft>
            </a:pPr>
            <a:r>
              <a:rPr lang="es-CO" sz="1400" i="1" dirty="0">
                <a:latin typeface="Arial" panose="020B0604020202020204" pitchFamily="34" charset="0"/>
                <a:ea typeface="Times New Roman" panose="02020603050405020304" pitchFamily="18" charset="0"/>
                <a:cs typeface="Times New Roman" panose="02020603050405020304" pitchFamily="18" charset="0"/>
              </a:rPr>
              <a:t>El Grupo de Servicios Generales por su caracterización es considerado un importante indicador de gestión institucional, teniendo en cuenta que a través de sus tres coordinaciones se atiende el mantenimiento de la planta física </a:t>
            </a:r>
            <a:r>
              <a:rPr lang="es-ES" sz="1400" i="1" dirty="0">
                <a:latin typeface="Arial" panose="020B0604020202020204" pitchFamily="34" charset="0"/>
                <a:ea typeface="Calibri" panose="020F0502020204030204" pitchFamily="34" charset="0"/>
                <a:cs typeface="Times New Roman" panose="02020603050405020304" pitchFamily="18" charset="0"/>
              </a:rPr>
              <a:t>y equipos, se garantiza la seguridad y limpieza de la Universidad y se atiende el desarrollo de las prácticas académicas y actividades propias de la academia y administración.</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ES" sz="1400" i="1" dirty="0">
                <a:latin typeface="Arial" panose="020B0604020202020204" pitchFamily="34" charset="0"/>
                <a:ea typeface="Calibri" panose="020F0502020204030204" pitchFamily="34" charset="0"/>
                <a:cs typeface="Times New Roman" panose="02020603050405020304" pitchFamily="18" charset="0"/>
              </a:rPr>
              <a:t> </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ES" sz="1400" i="1" kern="150" dirty="0">
                <a:latin typeface="Arial" panose="020B0604020202020204" pitchFamily="34" charset="0"/>
                <a:ea typeface="Andale Sans UI"/>
                <a:cs typeface="Tahoma" panose="020B0604030504040204" pitchFamily="34" charset="0"/>
              </a:rPr>
              <a:t>El Grupo de Servicios Generales presenta el informe de gestión y la ejecución de los recursos asignados vigencia 2018, a partir de la información registrada en el seguimiento de las actividades desarrolladas en cada una de las tres coordinaciones</a:t>
            </a:r>
            <a:r>
              <a:rPr lang="es-CO" sz="1400" i="1" kern="150" dirty="0">
                <a:latin typeface="Arial" panose="020B0604020202020204" pitchFamily="34" charset="0"/>
                <a:ea typeface="Andale Sans UI"/>
                <a:cs typeface="Tahoma" panose="020B0604030504040204" pitchFamily="34" charset="0"/>
              </a:rPr>
              <a:t> Mantenimiento, Vigilancia y Aseo, y Transporte. </a:t>
            </a:r>
            <a:endParaRPr lang="es-CO" sz="1400" kern="150" dirty="0">
              <a:effectLst/>
              <a:latin typeface="Times New Roman" panose="02020603050405020304" pitchFamily="18" charset="0"/>
              <a:ea typeface="Andale Sans UI"/>
              <a:cs typeface="Tahoma" panose="020B0604030504040204" pitchFamily="34" charset="0"/>
            </a:endParaRPr>
          </a:p>
        </p:txBody>
      </p:sp>
    </p:spTree>
    <p:extLst>
      <p:ext uri="{BB962C8B-B14F-4D97-AF65-F5344CB8AC3E}">
        <p14:creationId xmlns:p14="http://schemas.microsoft.com/office/powerpoint/2010/main" val="11460989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21293" y="1235738"/>
            <a:ext cx="11357361" cy="1138773"/>
          </a:xfrm>
          <a:prstGeom prst="rect">
            <a:avLst/>
          </a:prstGeom>
        </p:spPr>
        <p:txBody>
          <a:bodyPr wrap="square">
            <a:spAutoFit/>
          </a:bodyPr>
          <a:lstStyle/>
          <a:p>
            <a:pPr algn="ctr">
              <a:spcAft>
                <a:spcPts val="0"/>
              </a:spcAft>
            </a:pPr>
            <a:r>
              <a:rPr lang="es-CO" sz="2000" b="1" i="1" dirty="0">
                <a:latin typeface="Arial" panose="020B0604020202020204" pitchFamily="34" charset="0"/>
                <a:ea typeface="Calibri" panose="020F0502020204030204" pitchFamily="34" charset="0"/>
                <a:cs typeface="Times New Roman" panose="02020603050405020304" pitchFamily="18" charset="0"/>
              </a:rPr>
              <a:t>COORDINACION DE MANTENIMIENTO:</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endParaRPr lang="es-CO" sz="1200" i="1" dirty="0" smtClean="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es-CO" sz="1200" i="1" dirty="0" smtClean="0">
                <a:latin typeface="Arial" panose="020B0604020202020204" pitchFamily="34" charset="0"/>
                <a:ea typeface="Calibri" panose="020F0502020204030204" pitchFamily="34" charset="0"/>
                <a:cs typeface="Times New Roman" panose="02020603050405020304" pitchFamily="18" charset="0"/>
              </a:rPr>
              <a:t>El </a:t>
            </a:r>
            <a:r>
              <a:rPr lang="es-CO" sz="1200" i="1" dirty="0">
                <a:latin typeface="Arial" panose="020B0604020202020204" pitchFamily="34" charset="0"/>
                <a:ea typeface="Calibri" panose="020F0502020204030204" pitchFamily="34" charset="0"/>
                <a:cs typeface="Times New Roman" panose="02020603050405020304" pitchFamily="18" charset="0"/>
              </a:rPr>
              <a:t>presente informe permite conocer todas las actividades ejecutadas durante los meses </a:t>
            </a:r>
            <a:r>
              <a:rPr lang="es-CO" sz="1200" i="1" dirty="0" smtClean="0">
                <a:latin typeface="Arial" panose="020B0604020202020204" pitchFamily="34" charset="0"/>
                <a:ea typeface="Calibri" panose="020F0502020204030204" pitchFamily="34" charset="0"/>
                <a:cs typeface="Times New Roman" panose="02020603050405020304" pitchFamily="18" charset="0"/>
              </a:rPr>
              <a:t>comprendidos </a:t>
            </a:r>
            <a:r>
              <a:rPr lang="es-CO" sz="1200" i="1" dirty="0">
                <a:latin typeface="Arial" panose="020B0604020202020204" pitchFamily="34" charset="0"/>
                <a:ea typeface="Calibri" panose="020F0502020204030204" pitchFamily="34" charset="0"/>
                <a:cs typeface="Times New Roman" panose="02020603050405020304" pitchFamily="18" charset="0"/>
              </a:rPr>
              <a:t>entre enero a diciembre de 2018, por el personal adscritos al Taller de Mantenimiento y Personal de Aseo de Planta de nuestra casa de estudios, como también el desarrollo de los contratos externos.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521293" y="2268620"/>
            <a:ext cx="11135170" cy="4773743"/>
          </a:xfrm>
          <a:prstGeom prst="rect">
            <a:avLst/>
          </a:prstGeom>
        </p:spPr>
        <p:txBody>
          <a:bodyPr wrap="square">
            <a:spAutoFit/>
          </a:bodyPr>
          <a:lstStyle/>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Durante los meses de enero y febrero se ejecutó el plan de mantenimiento de luminarias, toma corriente y toda la parte eléctrica de todas las aulas de clase en las facultades de educación, ingeniería, economía, caja agraria piso 13, consultorio jurídico (los comuneros) y facultad de salud en Neiva, así como también en las sedes de Garzón, Pitalito y La Plata.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gn="just">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En cuento a aires acondicionados se realizaron mantenimientos preventivos a todas las aulas, laboratorios, salas de informáticas y auditorios de las Facultades de Educación, Economía, Ingeniería, Salud.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gn="just">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Arreglo de puertas y ventanas, reposición de vidrios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gn="just">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En el mes de enero se realizó mantenimiento de pintura en general a los edificios de artes, salud y economía.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gn="just">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En el mes de enero se realizaron estudios previos para la contratación externa del I semestre: mantenimiento y lavado de tanques, mantenimiento correctivo y preventivo de purificadores y dispensadores, mantenimiento a los transformadores, materiales y herramientas de ferretería, eléctricos, divisiones y modulares, compra de cortinas, mantenimientos plantas telefónicas, mantenimiento plantas eléctricas preventivo (suministro kit de derrame, cambio de luces campo de futbol), suministro de elementos de aseo y cafetería, contrato de cerrajería, contrato de fumigación, materiales y repuestos para aire acondicionado.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El 31 de julio se realizó el cambio de acometida eléctrica desde la subestación de la sede central hasta el coliseo.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En el mes de julio se realizaron actividades de cambio de techo a los salones 168, 170 y 174.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En el mes de agosto se firmó contrato para mantenimiento de ascensores de la sede de Neiva y Garzón.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tubería aguas residuales facultad de salud.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857519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26991" y="1126248"/>
            <a:ext cx="6096000" cy="5447645"/>
          </a:xfrm>
          <a:prstGeom prst="rect">
            <a:avLst/>
          </a:prstGeom>
        </p:spPr>
        <p:txBody>
          <a:bodyPr>
            <a:spAutoFit/>
          </a:bodyPr>
          <a:lstStyle/>
          <a:p>
            <a:pPr algn="just">
              <a:spcAft>
                <a:spcPts val="0"/>
              </a:spcAft>
            </a:pPr>
            <a:r>
              <a:rPr lang="es-CO" b="1" i="1" dirty="0">
                <a:latin typeface="Arial" panose="020B0604020202020204" pitchFamily="34" charset="0"/>
                <a:ea typeface="Calibri" panose="020F0502020204030204" pitchFamily="34" charset="0"/>
                <a:cs typeface="Times New Roman" panose="02020603050405020304" pitchFamily="18" charset="0"/>
              </a:rPr>
              <a:t>Otras actividades ejecutadas:</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CO" i="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taco eléctricos en Facultad de Salud</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Trasteo de la oficina de Archivo central</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Adecuación sala de </a:t>
            </a:r>
            <a:r>
              <a:rPr lang="es-CO" sz="1200" i="1" dirty="0" err="1">
                <a:latin typeface="Arial" panose="020B0604020202020204" pitchFamily="34" charset="0"/>
                <a:ea typeface="Calibri" panose="020F0502020204030204" pitchFamily="34" charset="0"/>
                <a:cs typeface="Times New Roman" panose="02020603050405020304" pitchFamily="18" charset="0"/>
              </a:rPr>
              <a:t>sotfware</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Instalación reflectores edificio taller mantenimiento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Suministro e instalación de Baterías sanitarias cine café</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Reparación cielo raso en el Herbario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Reparación de humedades programa de comunicación social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Reparación cielo raso en coordinación deportes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Instalaciones puntos eléctricos en oficina egresados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flotador tanque aéreo Edificio Radio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Suministro e instalación de dos orinales segundo piso economía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Suministro e instalación de dos orinales tercer piso economía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Instalación grifería baños economía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Pegar tabletas en economía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Tapar goteras garita artes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Revisión eléctrica doctorado en educación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Arreglo tubería sanitaria gimnasio fuerza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Instalación archivadores aéreos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Enderezar reja entrada bienestar</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Instalación acometida eléctrica la venada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Instalación fusible de la granja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Trabajo de obra de pañete en la casa de la granja experimental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Retiro de divisiones modulares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Arreglo reflectores parqueadero de bicicletas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de tomas corriente</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Corrección de drenaje a múltiples aires </a:t>
            </a:r>
            <a:r>
              <a:rPr lang="es-CO" sz="1200" i="1" dirty="0" smtClean="0">
                <a:latin typeface="Arial" panose="020B0604020202020204" pitchFamily="34" charset="0"/>
                <a:ea typeface="Calibri" panose="020F0502020204030204" pitchFamily="34" charset="0"/>
                <a:cs typeface="Times New Roman" panose="02020603050405020304" pitchFamily="18" charset="0"/>
              </a:rPr>
              <a:t>acondicionados</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5551918" y="1280072"/>
            <a:ext cx="6096000" cy="5447645"/>
          </a:xfrm>
          <a:prstGeom prst="rect">
            <a:avLst/>
          </a:prstGeom>
        </p:spPr>
        <p:txBody>
          <a:bodyPr>
            <a:spAutoFit/>
          </a:bodyPr>
          <a:lstStyle/>
          <a:p>
            <a:pPr marL="342900" lvl="0" indent="-342900" algn="just">
              <a:spcAft>
                <a:spcPts val="0"/>
              </a:spcAft>
              <a:buFont typeface="Wingdings" panose="05000000000000000000" pitchFamily="2" charset="2"/>
              <a:buChar char=""/>
            </a:pPr>
            <a:r>
              <a:rPr lang="es-CO" sz="1200" i="1" dirty="0" smtClean="0">
                <a:latin typeface="Arial" panose="020B0604020202020204" pitchFamily="34" charset="0"/>
                <a:ea typeface="Calibri" panose="020F0502020204030204" pitchFamily="34" charset="0"/>
                <a:cs typeface="Times New Roman" panose="02020603050405020304" pitchFamily="18" charset="0"/>
              </a:rPr>
              <a:t>Instalación </a:t>
            </a:r>
            <a:r>
              <a:rPr lang="es-CO" sz="1200" i="1" dirty="0">
                <a:latin typeface="Arial" panose="020B0604020202020204" pitchFamily="34" charset="0"/>
                <a:ea typeface="Calibri" panose="020F0502020204030204" pitchFamily="34" charset="0"/>
                <a:cs typeface="Times New Roman" panose="02020603050405020304" pitchFamily="18" charset="0"/>
              </a:rPr>
              <a:t>de aires acondicionados en las oficinas de Planeación, CTIC, División Financiera, Salón 320,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de capacitores a más de 20 oficinas y salones,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Suministro e instalación de unidades para aires acondicionados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Corrección de goteos aires acondicionados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Corrección cortos eléctricos aires acondicionados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Mantenimiento Preventivo a más de 250 aires acondicionados de la universidad </a:t>
            </a:r>
            <a:r>
              <a:rPr lang="es-CO" sz="1200" i="1" dirty="0" err="1">
                <a:latin typeface="Arial" panose="020B0604020202020204" pitchFamily="34" charset="0"/>
                <a:ea typeface="Calibri" panose="020F0502020204030204" pitchFamily="34" charset="0"/>
                <a:cs typeface="Times New Roman" panose="02020603050405020304" pitchFamily="18" charset="0"/>
              </a:rPr>
              <a:t>surcolombiana</a:t>
            </a:r>
            <a:r>
              <a:rPr lang="es-CO" sz="1200" i="1" dirty="0">
                <a:latin typeface="Arial" panose="020B0604020202020204" pitchFamily="34" charset="0"/>
                <a:ea typeface="Calibri" panose="020F0502020204030204" pitchFamily="34" charset="0"/>
                <a:cs typeface="Times New Roman" panose="02020603050405020304" pitchFamily="18" charset="0"/>
              </a:rPr>
              <a:t> en tres meses.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Reparación Tejado educación física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Impermeabilización en </a:t>
            </a:r>
            <a:r>
              <a:rPr lang="es-CO" sz="1200" i="1" dirty="0" err="1">
                <a:latin typeface="Arial" panose="020B0604020202020204" pitchFamily="34" charset="0"/>
                <a:ea typeface="Calibri" panose="020F0502020204030204" pitchFamily="34" charset="0"/>
                <a:cs typeface="Times New Roman" panose="02020603050405020304" pitchFamily="18" charset="0"/>
              </a:rPr>
              <a:t>Lab</a:t>
            </a:r>
            <a:r>
              <a:rPr lang="es-CO" sz="1200" i="1" dirty="0">
                <a:latin typeface="Arial" panose="020B0604020202020204" pitchFamily="34" charset="0"/>
                <a:ea typeface="Calibri" panose="020F0502020204030204" pitchFamily="34" charset="0"/>
                <a:cs typeface="Times New Roman" panose="02020603050405020304" pitchFamily="18" charset="0"/>
              </a:rPr>
              <a:t>. Gestión Ambiental en Ingeniería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Arreglo techo motos en economía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Destapar cañerías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Revisión parte eléctrica gestión ambiental</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a:t>
            </a:r>
            <a:r>
              <a:rPr lang="es-CO" sz="1200" i="1" dirty="0" err="1">
                <a:latin typeface="Arial" panose="020B0604020202020204" pitchFamily="34" charset="0"/>
                <a:ea typeface="Calibri" panose="020F0502020204030204" pitchFamily="34" charset="0"/>
                <a:cs typeface="Times New Roman" panose="02020603050405020304" pitchFamily="18" charset="0"/>
              </a:rPr>
              <a:t>Breaker</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Revisión motor horno Artes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Sellar bordes ventanas de todo el edificio de economía desde el primer piso hasta el cuarto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Destapar bajante agua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árbol sanitario baños bloque educación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err="1">
                <a:latin typeface="Arial" panose="020B0604020202020204" pitchFamily="34" charset="0"/>
                <a:ea typeface="Calibri" panose="020F0502020204030204" pitchFamily="34" charset="0"/>
                <a:cs typeface="Times New Roman" panose="02020603050405020304" pitchFamily="18" charset="0"/>
              </a:rPr>
              <a:t>Destaponamiento</a:t>
            </a:r>
            <a:r>
              <a:rPr lang="es-CO" sz="1200" i="1" dirty="0">
                <a:latin typeface="Arial" panose="020B0604020202020204" pitchFamily="34" charset="0"/>
                <a:ea typeface="Calibri" panose="020F0502020204030204" pitchFamily="34" charset="0"/>
                <a:cs typeface="Times New Roman" panose="02020603050405020304" pitchFamily="18" charset="0"/>
              </a:rPr>
              <a:t> de baños del bloque de educación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accesorios sanitarios bloque artes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Arreglo sanitarios y lavamanos baños </a:t>
            </a:r>
            <a:r>
              <a:rPr lang="es-CO" sz="1200" i="1" dirty="0" err="1">
                <a:latin typeface="Arial" panose="020B0604020202020204" pitchFamily="34" charset="0"/>
                <a:ea typeface="Calibri" panose="020F0502020204030204" pitchFamily="34" charset="0"/>
                <a:cs typeface="Times New Roman" panose="02020603050405020304" pitchFamily="18" charset="0"/>
              </a:rPr>
              <a:t>postrgados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Arreglo sanitarios y lavamanos baños ingeniería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Arreglo sanitarios y lavamanos baños casa altico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Arreglo sanitarios y lavamanos baños Salud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agua stop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Cambio cable eléctrico parqueadero bicicletas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Mantenimiento pintura a pasamanos de Ingeniería y Bienestar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Elaboración e instalación tapa para parte eléctrica </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936746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084187116"/>
              </p:ext>
            </p:extLst>
          </p:nvPr>
        </p:nvGraphicFramePr>
        <p:xfrm>
          <a:off x="2589376" y="2016806"/>
          <a:ext cx="6392253" cy="4170348"/>
        </p:xfrm>
        <a:graphic>
          <a:graphicData uri="http://schemas.openxmlformats.org/drawingml/2006/table">
            <a:tbl>
              <a:tblPr firstRow="1" firstCol="1" bandRow="1">
                <a:tableStyleId>{5C22544A-7EE6-4342-B048-85BDC9FD1C3A}</a:tableStyleId>
              </a:tblPr>
              <a:tblGrid>
                <a:gridCol w="2859722"/>
                <a:gridCol w="3532531"/>
              </a:tblGrid>
              <a:tr h="297882">
                <a:tc>
                  <a:txBody>
                    <a:bodyPr/>
                    <a:lstStyle/>
                    <a:p>
                      <a:pPr algn="ctr">
                        <a:lnSpc>
                          <a:spcPct val="107000"/>
                        </a:lnSpc>
                        <a:spcAft>
                          <a:spcPts val="0"/>
                        </a:spcAft>
                      </a:pPr>
                      <a:r>
                        <a:rPr lang="es-CO" sz="1100">
                          <a:effectLst/>
                        </a:rPr>
                        <a:t>MES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TOTAL DE SERVICIOS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Enero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256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Febrero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412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Marzo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363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Abril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350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Mayo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330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Junio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191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Julio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249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Agosto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292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Septiembre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272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Octubre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367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Noviembre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226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Diciembre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a:effectLst/>
                        </a:rPr>
                        <a:t>118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882">
                <a:tc>
                  <a:txBody>
                    <a:bodyPr/>
                    <a:lstStyle/>
                    <a:p>
                      <a:pPr algn="ctr">
                        <a:lnSpc>
                          <a:spcPct val="107000"/>
                        </a:lnSpc>
                        <a:spcAft>
                          <a:spcPts val="0"/>
                        </a:spcAft>
                      </a:pPr>
                      <a:r>
                        <a:rPr lang="es-CO" sz="1100">
                          <a:effectLst/>
                        </a:rPr>
                        <a:t>TOTAL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100" dirty="0">
                          <a:effectLst/>
                        </a:rPr>
                        <a:t>3.426</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Rectángulo 3"/>
          <p:cNvSpPr/>
          <p:nvPr/>
        </p:nvSpPr>
        <p:spPr>
          <a:xfrm>
            <a:off x="3644125" y="1422943"/>
            <a:ext cx="4579009" cy="388696"/>
          </a:xfrm>
          <a:prstGeom prst="rect">
            <a:avLst/>
          </a:prstGeom>
        </p:spPr>
        <p:txBody>
          <a:bodyPr wrap="none">
            <a:spAutoFit/>
          </a:bodyPr>
          <a:lstStyle/>
          <a:p>
            <a:pPr algn="ctr">
              <a:lnSpc>
                <a:spcPct val="107000"/>
              </a:lnSpc>
              <a:spcAft>
                <a:spcPts val="0"/>
              </a:spcAft>
            </a:pPr>
            <a:r>
              <a:rPr lang="es-CO" b="1" i="1" dirty="0">
                <a:latin typeface="Arial" panose="020B0604020202020204" pitchFamily="34" charset="0"/>
                <a:ea typeface="Calibri" panose="020F0502020204030204" pitchFamily="34" charset="0"/>
                <a:cs typeface="Times New Roman" panose="02020603050405020304" pitchFamily="18" charset="0"/>
              </a:rPr>
              <a:t>RELACION DE SERVICIOS PRESTADOS</a:t>
            </a:r>
            <a:endParaRPr lang="es-CO"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726067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72448" y="1150614"/>
            <a:ext cx="5737661" cy="369332"/>
          </a:xfrm>
          <a:prstGeom prst="rect">
            <a:avLst/>
          </a:prstGeom>
        </p:spPr>
        <p:txBody>
          <a:bodyPr wrap="none">
            <a:spAutoFit/>
          </a:bodyPr>
          <a:lstStyle/>
          <a:p>
            <a:pPr algn="ctr">
              <a:spcAft>
                <a:spcPts val="0"/>
              </a:spcAft>
            </a:pPr>
            <a:r>
              <a:rPr lang="es-CO" b="1" i="1" dirty="0">
                <a:latin typeface="Arial" panose="020B0604020202020204" pitchFamily="34" charset="0"/>
                <a:ea typeface="Calibri" panose="020F0502020204030204" pitchFamily="34" charset="0"/>
                <a:cs typeface="Times New Roman" panose="02020603050405020304" pitchFamily="18" charset="0"/>
              </a:rPr>
              <a:t>SUPERVISION DE CONTRATOS MANTENIMIENTO:</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4143165619"/>
              </p:ext>
            </p:extLst>
          </p:nvPr>
        </p:nvGraphicFramePr>
        <p:xfrm>
          <a:off x="324740" y="1683522"/>
          <a:ext cx="4221623" cy="4794189"/>
        </p:xfrm>
        <a:graphic>
          <a:graphicData uri="http://schemas.openxmlformats.org/drawingml/2006/table">
            <a:tbl>
              <a:tblPr firstRow="1" firstCol="1" bandRow="1">
                <a:tableStyleId>{5C22544A-7EE6-4342-B048-85BDC9FD1C3A}</a:tableStyleId>
              </a:tblPr>
              <a:tblGrid>
                <a:gridCol w="179443"/>
                <a:gridCol w="2285530"/>
                <a:gridCol w="585550"/>
                <a:gridCol w="585550"/>
                <a:gridCol w="585550"/>
              </a:tblGrid>
              <a:tr h="373469">
                <a:tc>
                  <a:txBody>
                    <a:bodyPr/>
                    <a:lstStyle/>
                    <a:p>
                      <a:pPr algn="ctr">
                        <a:lnSpc>
                          <a:spcPct val="107000"/>
                        </a:lnSpc>
                        <a:spcAft>
                          <a:spcPts val="0"/>
                        </a:spcAft>
                      </a:pPr>
                      <a:r>
                        <a:rPr lang="es-CO" sz="600" dirty="0">
                          <a:effectLst/>
                        </a:rPr>
                        <a:t>ITEM</a:t>
                      </a:r>
                      <a:endParaRPr lang="es-C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OBJETO DEL CONTRATO</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VALOR 2017</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VALOR 2018</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EJECUCION A LA FECHA</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359016">
                <a:tc>
                  <a:txBody>
                    <a:bodyPr/>
                    <a:lstStyle/>
                    <a:p>
                      <a:pPr algn="r">
                        <a:lnSpc>
                          <a:spcPct val="107000"/>
                        </a:lnSpc>
                        <a:spcAft>
                          <a:spcPts val="0"/>
                        </a:spcAft>
                      </a:pPr>
                      <a:r>
                        <a:rPr lang="es-CO" sz="600">
                          <a:effectLst/>
                        </a:rPr>
                        <a:t>1</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Suministro de Elementos de Ferretería y Eléctricos para atender las diferentes necesidades de la planta física de la Universidad Surcolombiana” </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305.000.000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185.000.000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594788">
                <a:tc>
                  <a:txBody>
                    <a:bodyPr/>
                    <a:lstStyle/>
                    <a:p>
                      <a:pPr algn="r">
                        <a:lnSpc>
                          <a:spcPct val="107000"/>
                        </a:lnSpc>
                        <a:spcAft>
                          <a:spcPts val="0"/>
                        </a:spcAft>
                      </a:pPr>
                      <a:r>
                        <a:rPr lang="es-CO" sz="600">
                          <a:effectLst/>
                        </a:rPr>
                        <a:t>2</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Suministro  e Instalación de Accesorios, Elementos, Materiales y equipos necesarios  para  brindar  seguridad  en Puertas, Portones, Rejas, Archivadores, Closets, Escritorios y Vehículos de la Universidad Surcolombiana”</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14.000.000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10.000.000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476902">
                <a:tc>
                  <a:txBody>
                    <a:bodyPr/>
                    <a:lstStyle/>
                    <a:p>
                      <a:pPr algn="r">
                        <a:lnSpc>
                          <a:spcPct val="107000"/>
                        </a:lnSpc>
                        <a:spcAft>
                          <a:spcPts val="0"/>
                        </a:spcAft>
                      </a:pPr>
                      <a:r>
                        <a:rPr lang="es-CO" sz="600">
                          <a:effectLst/>
                        </a:rPr>
                        <a:t>3</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Suministro e Instalación  de  Divisiones Modulares y Vidrios para  diferentes espacios físicos  de la  Universidad Surcolombiana </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60.000.000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40.000.000 + 10.000.000 adición</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 </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359016">
                <a:tc>
                  <a:txBody>
                    <a:bodyPr/>
                    <a:lstStyle/>
                    <a:p>
                      <a:pPr algn="r">
                        <a:lnSpc>
                          <a:spcPct val="107000"/>
                        </a:lnSpc>
                        <a:spcAft>
                          <a:spcPts val="0"/>
                        </a:spcAft>
                      </a:pPr>
                      <a:r>
                        <a:rPr lang="es-CO" sz="600">
                          <a:effectLst/>
                        </a:rPr>
                        <a:t>4</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Suministro de Repuestos para Aires Acondicionados y Neveras de la Universidad Surcolombiana.</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75.000.000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20.000.000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712674">
                <a:tc>
                  <a:txBody>
                    <a:bodyPr/>
                    <a:lstStyle/>
                    <a:p>
                      <a:pPr algn="r">
                        <a:lnSpc>
                          <a:spcPct val="107000"/>
                        </a:lnSpc>
                        <a:spcAft>
                          <a:spcPts val="0"/>
                        </a:spcAft>
                      </a:pPr>
                      <a:r>
                        <a:rPr lang="es-CO" sz="600">
                          <a:effectLst/>
                        </a:rPr>
                        <a:t>5</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Servicio De Fumigación Según Necesidades Detectadas Para Erradicación De Plagas, Control Para Proliferación De Avispas Y Abejas, Desinfección Y Desodorizacion En Toda La Planta Física Y Espacios De Las Sedes  De La Universidad Surcolombiana</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16.000.000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19.799.934</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241130">
                <a:tc>
                  <a:txBody>
                    <a:bodyPr/>
                    <a:lstStyle/>
                    <a:p>
                      <a:pPr algn="r">
                        <a:lnSpc>
                          <a:spcPct val="107000"/>
                        </a:lnSpc>
                        <a:spcAft>
                          <a:spcPts val="0"/>
                        </a:spcAft>
                      </a:pPr>
                      <a:r>
                        <a:rPr lang="es-CO" sz="600">
                          <a:effectLst/>
                        </a:rPr>
                        <a:t>6</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Mantenimiento Preventivo y Correctivo de las líneas de telefónicos.</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13.191.150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7.854.000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359016">
                <a:tc>
                  <a:txBody>
                    <a:bodyPr/>
                    <a:lstStyle/>
                    <a:p>
                      <a:pPr algn="r">
                        <a:lnSpc>
                          <a:spcPct val="107000"/>
                        </a:lnSpc>
                        <a:spcAft>
                          <a:spcPts val="0"/>
                        </a:spcAft>
                      </a:pPr>
                      <a:r>
                        <a:rPr lang="es-CO" sz="600">
                          <a:effectLst/>
                        </a:rPr>
                        <a:t>7</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Servicio de Lavado de Tanques elevados y Sub terrenos de las Sedes de la Universidad Surcolombiana.</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13.797.270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r">
                        <a:lnSpc>
                          <a:spcPct val="107000"/>
                        </a:lnSpc>
                        <a:spcAft>
                          <a:spcPts val="0"/>
                        </a:spcAft>
                      </a:pPr>
                      <a:r>
                        <a:rPr lang="es-CO" sz="600">
                          <a:effectLst/>
                        </a:rPr>
                        <a:t>11.973.300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476902">
                <a:tc>
                  <a:txBody>
                    <a:bodyPr/>
                    <a:lstStyle/>
                    <a:p>
                      <a:pPr algn="r">
                        <a:lnSpc>
                          <a:spcPct val="107000"/>
                        </a:lnSpc>
                        <a:spcAft>
                          <a:spcPts val="0"/>
                        </a:spcAft>
                      </a:pPr>
                      <a:r>
                        <a:rPr lang="es-CO" sz="600">
                          <a:effectLst/>
                        </a:rPr>
                        <a:t>8</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Suministro de insumos, elementos de aseo y productos de cafetería para lograr el bienestar de los funcionarios de las diferentes dependencias de la universidad Surcolombiana”</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44.330.000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30.000.000 + 10.000.000 Adición</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 </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241130">
                <a:tc>
                  <a:txBody>
                    <a:bodyPr/>
                    <a:lstStyle/>
                    <a:p>
                      <a:pPr algn="r">
                        <a:lnSpc>
                          <a:spcPct val="107000"/>
                        </a:lnSpc>
                        <a:spcAft>
                          <a:spcPts val="0"/>
                        </a:spcAft>
                      </a:pPr>
                      <a:r>
                        <a:rPr lang="es-CO" sz="600">
                          <a:effectLst/>
                        </a:rPr>
                        <a:t>9</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Mantenimiento preventivo de las plantas eléctricas de las sedes de Neiva, Garzón y Pitalito</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11.300.000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76.350.665</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241130">
                <a:tc>
                  <a:txBody>
                    <a:bodyPr/>
                    <a:lstStyle/>
                    <a:p>
                      <a:pPr algn="r">
                        <a:lnSpc>
                          <a:spcPct val="107000"/>
                        </a:lnSpc>
                        <a:spcAft>
                          <a:spcPts val="0"/>
                        </a:spcAft>
                      </a:pPr>
                      <a:r>
                        <a:rPr lang="es-CO" sz="600">
                          <a:effectLst/>
                        </a:rPr>
                        <a:t>10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CO" sz="600">
                          <a:effectLst/>
                        </a:rPr>
                        <a:t>Prestar el servicio de mantenimiento preventivo y correctivo de cortinas existentes en la universidad.</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8.896.510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dirty="0">
                          <a:effectLst/>
                        </a:rPr>
                        <a:t>10.000.00</a:t>
                      </a:r>
                      <a:endParaRPr lang="es-C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TERMINADO </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r h="359016">
                <a:tc>
                  <a:txBody>
                    <a:bodyPr/>
                    <a:lstStyle/>
                    <a:p>
                      <a:pPr algn="r">
                        <a:lnSpc>
                          <a:spcPct val="107000"/>
                        </a:lnSpc>
                        <a:spcAft>
                          <a:spcPts val="0"/>
                        </a:spcAft>
                      </a:pPr>
                      <a:r>
                        <a:rPr lang="es-CO" sz="600">
                          <a:effectLst/>
                        </a:rPr>
                        <a:t>11</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just">
                        <a:lnSpc>
                          <a:spcPct val="107000"/>
                        </a:lnSpc>
                        <a:spcAft>
                          <a:spcPts val="0"/>
                        </a:spcAft>
                      </a:pPr>
                      <a:r>
                        <a:rPr lang="es-ES" sz="600">
                          <a:effectLst/>
                        </a:rPr>
                        <a:t>Suministro de cortinas para las diferentes dependencias de la universidad Surcolombiana, primer semestre de 2018.</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15.000.000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a:effectLst/>
                        </a:rPr>
                        <a:t>15.000.000</a:t>
                      </a:r>
                      <a:endParaRPr lang="es-CO" sz="70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c>
                  <a:txBody>
                    <a:bodyPr/>
                    <a:lstStyle/>
                    <a:p>
                      <a:pPr algn="ctr">
                        <a:lnSpc>
                          <a:spcPct val="107000"/>
                        </a:lnSpc>
                        <a:spcAft>
                          <a:spcPts val="0"/>
                        </a:spcAft>
                      </a:pPr>
                      <a:r>
                        <a:rPr lang="es-CO" sz="600" dirty="0">
                          <a:effectLst/>
                        </a:rPr>
                        <a:t>TERMINADO</a:t>
                      </a:r>
                      <a:endParaRPr lang="es-C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28456" marR="28456" marT="0" marB="0" anchor="ctr"/>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2737539937"/>
              </p:ext>
            </p:extLst>
          </p:nvPr>
        </p:nvGraphicFramePr>
        <p:xfrm>
          <a:off x="4758567" y="1731622"/>
          <a:ext cx="3889776" cy="4754634"/>
        </p:xfrm>
        <a:graphic>
          <a:graphicData uri="http://schemas.openxmlformats.org/drawingml/2006/table">
            <a:tbl>
              <a:tblPr firstRow="1" firstCol="1" bandRow="1">
                <a:tableStyleId>{5C22544A-7EE6-4342-B048-85BDC9FD1C3A}</a:tableStyleId>
              </a:tblPr>
              <a:tblGrid>
                <a:gridCol w="165337"/>
                <a:gridCol w="2105873"/>
                <a:gridCol w="539522"/>
                <a:gridCol w="539522"/>
                <a:gridCol w="539522"/>
              </a:tblGrid>
              <a:tr h="404940">
                <a:tc>
                  <a:txBody>
                    <a:bodyPr/>
                    <a:lstStyle/>
                    <a:p>
                      <a:pPr algn="r">
                        <a:lnSpc>
                          <a:spcPct val="107000"/>
                        </a:lnSpc>
                        <a:spcAft>
                          <a:spcPts val="0"/>
                        </a:spcAft>
                      </a:pPr>
                      <a:r>
                        <a:rPr lang="es-CO" sz="500" dirty="0">
                          <a:effectLst/>
                        </a:rPr>
                        <a:t>12</a:t>
                      </a:r>
                      <a:endParaRPr lang="es-CO" sz="600" dirty="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ES" sz="500">
                          <a:effectLst/>
                        </a:rPr>
                        <a:t>Compra e instalación de aires acondicionados para las diferentes dependencias académicas y administrativas de las sedes de Neiva, Pitalito y la plata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r">
                        <a:lnSpc>
                          <a:spcPct val="107000"/>
                        </a:lnSpc>
                        <a:spcAft>
                          <a:spcPts val="0"/>
                        </a:spcAft>
                      </a:pPr>
                      <a:r>
                        <a:rPr lang="es-CO" sz="500">
                          <a:effectLst/>
                        </a:rPr>
                        <a:t>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176.738.317</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404940">
                <a:tc>
                  <a:txBody>
                    <a:bodyPr/>
                    <a:lstStyle/>
                    <a:p>
                      <a:pPr algn="r">
                        <a:lnSpc>
                          <a:spcPct val="107000"/>
                        </a:lnSpc>
                        <a:spcAft>
                          <a:spcPts val="0"/>
                        </a:spcAft>
                      </a:pPr>
                      <a:r>
                        <a:rPr lang="es-CO" sz="500">
                          <a:effectLst/>
                        </a:rPr>
                        <a:t>13</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CO" sz="500">
                          <a:effectLst/>
                        </a:rPr>
                        <a:t>Compra e instalación de película de seguridad y control solar en los vidrios de la fachada arquitectónica del edificio central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r">
                        <a:lnSpc>
                          <a:spcPct val="107000"/>
                        </a:lnSpc>
                        <a:spcAft>
                          <a:spcPts val="0"/>
                        </a:spcAft>
                      </a:pPr>
                      <a:r>
                        <a:rPr lang="es-CO" sz="500">
                          <a:effectLst/>
                        </a:rPr>
                        <a:t>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57.857.800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404940">
                <a:tc>
                  <a:txBody>
                    <a:bodyPr/>
                    <a:lstStyle/>
                    <a:p>
                      <a:pPr algn="r">
                        <a:lnSpc>
                          <a:spcPct val="107000"/>
                        </a:lnSpc>
                        <a:spcAft>
                          <a:spcPts val="0"/>
                        </a:spcAft>
                      </a:pPr>
                      <a:r>
                        <a:rPr lang="es-CO" sz="500">
                          <a:effectLst/>
                        </a:rPr>
                        <a:t>14</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CO" sz="500">
                          <a:effectLst/>
                        </a:rPr>
                        <a:t>Mantenimiento preventivo de los transformadores de las sedes Neiva, garzón, Pitalito, la plata y la granja experimental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r">
                        <a:lnSpc>
                          <a:spcPct val="107000"/>
                        </a:lnSpc>
                        <a:spcAft>
                          <a:spcPts val="0"/>
                        </a:spcAft>
                      </a:pPr>
                      <a:r>
                        <a:rPr lang="es-CO" sz="500">
                          <a:effectLst/>
                        </a:rPr>
                        <a:t>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56.049.000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304842">
                <a:tc>
                  <a:txBody>
                    <a:bodyPr/>
                    <a:lstStyle/>
                    <a:p>
                      <a:pPr algn="r">
                        <a:lnSpc>
                          <a:spcPct val="107000"/>
                        </a:lnSpc>
                        <a:spcAft>
                          <a:spcPts val="0"/>
                        </a:spcAft>
                      </a:pPr>
                      <a:r>
                        <a:rPr lang="es-CO" sz="500">
                          <a:effectLst/>
                        </a:rPr>
                        <a:t>15</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CO" sz="500">
                          <a:effectLst/>
                        </a:rPr>
                        <a:t>Mantenimiento preventivo electrobomba Barnes 7.5 hp, perteneciente a la piscina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r">
                        <a:lnSpc>
                          <a:spcPct val="107000"/>
                        </a:lnSpc>
                        <a:spcAft>
                          <a:spcPts val="0"/>
                        </a:spcAft>
                      </a:pPr>
                      <a:r>
                        <a:rPr lang="es-CO" sz="500">
                          <a:effectLst/>
                        </a:rPr>
                        <a:t>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608.800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1105624">
                <a:tc>
                  <a:txBody>
                    <a:bodyPr/>
                    <a:lstStyle/>
                    <a:p>
                      <a:pPr algn="r">
                        <a:lnSpc>
                          <a:spcPct val="107000"/>
                        </a:lnSpc>
                        <a:spcAft>
                          <a:spcPts val="0"/>
                        </a:spcAft>
                      </a:pPr>
                      <a:r>
                        <a:rPr lang="es-CO" sz="500">
                          <a:effectLst/>
                        </a:rPr>
                        <a:t>16</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CO" sz="500">
                          <a:effectLst/>
                        </a:rPr>
                        <a:t>Prestar el servicio de mantenimiento correctivo y preventivo de archivadores rodantes consistente en rodamiento, mecanismo, manijas, ajuste general, engrase, manivelas. los archivadores rodantes están compuestos por módulos y cada módulo tiene 2 consultas o estantes. dirigido a (oficina registro y control; oficina liquidación; oficina archivo central; decanatura de economía; oficina división de personal; vicerrectoría académica; vicerrectoría de investigación; oficina de división de recursos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14.895.705</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304842">
                <a:tc>
                  <a:txBody>
                    <a:bodyPr/>
                    <a:lstStyle/>
                    <a:p>
                      <a:pPr algn="r">
                        <a:lnSpc>
                          <a:spcPct val="107000"/>
                        </a:lnSpc>
                        <a:spcAft>
                          <a:spcPts val="0"/>
                        </a:spcAft>
                      </a:pPr>
                      <a:r>
                        <a:rPr lang="es-CO" sz="500">
                          <a:effectLst/>
                        </a:rPr>
                        <a:t>17</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CO" sz="500">
                          <a:effectLst/>
                        </a:rPr>
                        <a:t>Suministro de repuestos para los purificadores y dispensadores de agua ubicados en las sedes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5.000.000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7.343.116</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204745">
                <a:tc>
                  <a:txBody>
                    <a:bodyPr/>
                    <a:lstStyle/>
                    <a:p>
                      <a:pPr algn="r">
                        <a:lnSpc>
                          <a:spcPct val="107000"/>
                        </a:lnSpc>
                        <a:spcAft>
                          <a:spcPts val="0"/>
                        </a:spcAft>
                      </a:pPr>
                      <a:r>
                        <a:rPr lang="es-CO" sz="500">
                          <a:effectLst/>
                        </a:rPr>
                        <a:t>18</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CO" sz="500">
                          <a:effectLst/>
                        </a:rPr>
                        <a:t>Suministro e instalación de repuestos para los ascensores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72.550.000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404940">
                <a:tc>
                  <a:txBody>
                    <a:bodyPr/>
                    <a:lstStyle/>
                    <a:p>
                      <a:pPr algn="r">
                        <a:lnSpc>
                          <a:spcPct val="107000"/>
                        </a:lnSpc>
                        <a:spcAft>
                          <a:spcPts val="0"/>
                        </a:spcAft>
                      </a:pPr>
                      <a:r>
                        <a:rPr lang="es-CO" sz="500">
                          <a:effectLst/>
                        </a:rPr>
                        <a:t>19</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ES" sz="500">
                          <a:effectLst/>
                        </a:rPr>
                        <a:t>Suministro de bomba aguas residuales, tablero de control marca siemens con arrancadores directos para motobombas sumergibles trifásicos y materiales y/o accesorios eléctricos e hidráulicos”</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10.948.000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304842">
                <a:tc>
                  <a:txBody>
                    <a:bodyPr/>
                    <a:lstStyle/>
                    <a:p>
                      <a:pPr algn="r">
                        <a:lnSpc>
                          <a:spcPct val="107000"/>
                        </a:lnSpc>
                        <a:spcAft>
                          <a:spcPts val="0"/>
                        </a:spcAft>
                      </a:pPr>
                      <a:r>
                        <a:rPr lang="es-CO" sz="500">
                          <a:effectLst/>
                        </a:rPr>
                        <a:t>20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CO" sz="500">
                          <a:effectLst/>
                        </a:rPr>
                        <a:t>Adecuaciones del sistema de protección y alimentación de la subestación eléctrica de la sede central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12.150.000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404940">
                <a:tc>
                  <a:txBody>
                    <a:bodyPr/>
                    <a:lstStyle/>
                    <a:p>
                      <a:pPr algn="r">
                        <a:lnSpc>
                          <a:spcPct val="107000"/>
                        </a:lnSpc>
                        <a:spcAft>
                          <a:spcPts val="0"/>
                        </a:spcAft>
                      </a:pPr>
                      <a:r>
                        <a:rPr lang="es-CO" sz="500">
                          <a:effectLst/>
                        </a:rPr>
                        <a:t>21</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CO" sz="500">
                          <a:effectLst/>
                        </a:rPr>
                        <a:t>Servicio de lavado y planchado de las prendas utilizadas en laboratorio, consultorios, salas de kinesiología y auditorio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4.999.500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TERMINADO</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r h="505039">
                <a:tc>
                  <a:txBody>
                    <a:bodyPr/>
                    <a:lstStyle/>
                    <a:p>
                      <a:pPr algn="r">
                        <a:lnSpc>
                          <a:spcPct val="107000"/>
                        </a:lnSpc>
                        <a:spcAft>
                          <a:spcPts val="0"/>
                        </a:spcAft>
                      </a:pPr>
                      <a:r>
                        <a:rPr lang="es-CO" sz="500">
                          <a:effectLst/>
                        </a:rPr>
                        <a:t>22</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just">
                        <a:lnSpc>
                          <a:spcPct val="107000"/>
                        </a:lnSpc>
                        <a:spcAft>
                          <a:spcPts val="0"/>
                        </a:spcAft>
                      </a:pPr>
                      <a:r>
                        <a:rPr lang="es-CO" sz="500">
                          <a:effectLst/>
                        </a:rPr>
                        <a:t>Adecuación y reparación e instalación de infraestructura física para los salones de la sede central (bloque de educación) y parqueadero automotor y de bicicletas de la universidad Surcolombiana</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a:effectLst/>
                        </a:rPr>
                        <a:t>117.331.670</a:t>
                      </a:r>
                      <a:endParaRPr lang="es-CO" sz="60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dirty="0">
                          <a:effectLst/>
                        </a:rPr>
                        <a:t>0</a:t>
                      </a:r>
                      <a:endParaRPr lang="es-CO" sz="600" dirty="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c>
                  <a:txBody>
                    <a:bodyPr/>
                    <a:lstStyle/>
                    <a:p>
                      <a:pPr algn="ctr">
                        <a:lnSpc>
                          <a:spcPct val="107000"/>
                        </a:lnSpc>
                        <a:spcAft>
                          <a:spcPts val="0"/>
                        </a:spcAft>
                      </a:pPr>
                      <a:r>
                        <a:rPr lang="es-CO" sz="500" dirty="0">
                          <a:effectLst/>
                        </a:rPr>
                        <a:t>TERMINADO</a:t>
                      </a:r>
                      <a:endParaRPr lang="es-CO" sz="600" dirty="0">
                        <a:effectLst/>
                        <a:latin typeface="Calibri" panose="020F0502020204030204" pitchFamily="34" charset="0"/>
                        <a:ea typeface="Calibri" panose="020F0502020204030204" pitchFamily="34" charset="0"/>
                        <a:cs typeface="Times New Roman" panose="02020603050405020304" pitchFamily="18" charset="0"/>
                      </a:endParaRPr>
                    </a:p>
                  </a:txBody>
                  <a:tcPr marL="24290" marR="24290" marT="0" marB="0" anchor="ct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2953708670"/>
              </p:ext>
            </p:extLst>
          </p:nvPr>
        </p:nvGraphicFramePr>
        <p:xfrm>
          <a:off x="9110109" y="3471043"/>
          <a:ext cx="2828092" cy="895859"/>
        </p:xfrm>
        <a:graphic>
          <a:graphicData uri="http://schemas.openxmlformats.org/drawingml/2006/table">
            <a:tbl>
              <a:tblPr firstRow="1" firstCol="1" bandRow="1">
                <a:tableStyleId>{5C22544A-7EE6-4342-B048-85BDC9FD1C3A}</a:tableStyleId>
              </a:tblPr>
              <a:tblGrid>
                <a:gridCol w="777582"/>
                <a:gridCol w="2050510"/>
              </a:tblGrid>
              <a:tr h="448193">
                <a:tc gridSpan="2">
                  <a:txBody>
                    <a:bodyPr/>
                    <a:lstStyle/>
                    <a:p>
                      <a:pPr algn="ctr">
                        <a:lnSpc>
                          <a:spcPct val="107000"/>
                        </a:lnSpc>
                        <a:spcAft>
                          <a:spcPts val="0"/>
                        </a:spcAft>
                      </a:pPr>
                      <a:r>
                        <a:rPr lang="es-CO" sz="1100" dirty="0">
                          <a:effectLst/>
                        </a:rPr>
                        <a:t>PRESUPUESTO ASIGNADO A LA COORDINACIÓN DE MANTENIMIENTO</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s-CO"/>
                    </a:p>
                  </a:txBody>
                  <a:tcPr/>
                </a:tc>
              </a:tr>
              <a:tr h="223833">
                <a:tc>
                  <a:txBody>
                    <a:bodyPr/>
                    <a:lstStyle/>
                    <a:p>
                      <a:pPr algn="r">
                        <a:lnSpc>
                          <a:spcPct val="107000"/>
                        </a:lnSpc>
                        <a:spcAft>
                          <a:spcPts val="0"/>
                        </a:spcAft>
                      </a:pPr>
                      <a:r>
                        <a:rPr lang="es-CO" sz="1100">
                          <a:effectLst/>
                        </a:rPr>
                        <a:t>2017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100" dirty="0">
                          <a:effectLst/>
                        </a:rPr>
                        <a:t>$814.389.805</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r h="223833">
                <a:tc>
                  <a:txBody>
                    <a:bodyPr/>
                    <a:lstStyle/>
                    <a:p>
                      <a:pPr algn="r">
                        <a:lnSpc>
                          <a:spcPct val="107000"/>
                        </a:lnSpc>
                        <a:spcAft>
                          <a:spcPts val="0"/>
                        </a:spcAft>
                      </a:pPr>
                      <a:r>
                        <a:rPr lang="es-CO" sz="1100">
                          <a:effectLst/>
                        </a:rPr>
                        <a:t>2018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100" dirty="0">
                          <a:effectLst/>
                        </a:rPr>
                        <a:t>$714.574.932</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bl>
          </a:graphicData>
        </a:graphic>
      </p:graphicFrame>
    </p:spTree>
    <p:extLst>
      <p:ext uri="{BB962C8B-B14F-4D97-AF65-F5344CB8AC3E}">
        <p14:creationId xmlns:p14="http://schemas.microsoft.com/office/powerpoint/2010/main" val="10012558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09002" y="1215472"/>
            <a:ext cx="10924374" cy="1292662"/>
          </a:xfrm>
          <a:prstGeom prst="rect">
            <a:avLst/>
          </a:prstGeom>
        </p:spPr>
        <p:txBody>
          <a:bodyPr wrap="square">
            <a:spAutoFit/>
          </a:bodyPr>
          <a:lstStyle/>
          <a:p>
            <a:pPr>
              <a:spcAft>
                <a:spcPts val="0"/>
              </a:spcAft>
            </a:pPr>
            <a:r>
              <a:rPr lang="es-CO" b="1" i="1" dirty="0">
                <a:latin typeface="Arial" panose="020B0604020202020204" pitchFamily="34" charset="0"/>
                <a:ea typeface="Calibri" panose="020F0502020204030204" pitchFamily="34" charset="0"/>
                <a:cs typeface="Times New Roman" panose="02020603050405020304" pitchFamily="18" charset="0"/>
              </a:rPr>
              <a:t>SERVICIO DE ASEO PERSONAL DE PLANTA:</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endParaRPr lang="es-CO" sz="1200" i="1" dirty="0" smtClean="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es-CO" sz="1200" i="1" dirty="0" smtClean="0">
                <a:latin typeface="Arial" panose="020B0604020202020204" pitchFamily="34" charset="0"/>
                <a:ea typeface="Calibri" panose="020F0502020204030204" pitchFamily="34" charset="0"/>
                <a:cs typeface="Times New Roman" panose="02020603050405020304" pitchFamily="18" charset="0"/>
              </a:rPr>
              <a:t>Desde </a:t>
            </a:r>
            <a:r>
              <a:rPr lang="es-CO" sz="1200" i="1" dirty="0">
                <a:latin typeface="Arial" panose="020B0604020202020204" pitchFamily="34" charset="0"/>
                <a:ea typeface="Calibri" panose="020F0502020204030204" pitchFamily="34" charset="0"/>
                <a:cs typeface="Times New Roman" panose="02020603050405020304" pitchFamily="18" charset="0"/>
              </a:rPr>
              <a:t>esta coordinación las actividades más relevantes son el aseo en las diferentes oficinas administrativas, suministro de insumos de aseo a las funcionarias de planta y suministro de cafetería en las reuniones de Consejos Académico, Superior, comité Administrativo, Comité de Contratación, Visita de Acreditación Institucional, Comité Financiero, Gestión de Calidad, Visita de Pares Académicos y Eventos Internacionales y regionales que la oficina de la ORNI u otras dependencias programan y se les presta el servicio</a:t>
            </a:r>
            <a:r>
              <a:rPr lang="es-CO" sz="1200" i="1" dirty="0" smtClean="0">
                <a:latin typeface="Arial" panose="020B0604020202020204" pitchFamily="34" charset="0"/>
                <a:ea typeface="Calibri" panose="020F0502020204030204" pitchFamily="34" charset="0"/>
                <a:cs typeface="Times New Roman" panose="02020603050405020304" pitchFamily="18" charset="0"/>
              </a:rPr>
              <a:t>.</a:t>
            </a:r>
            <a:endParaRPr lang="es-CO" sz="12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95232903"/>
              </p:ext>
            </p:extLst>
          </p:nvPr>
        </p:nvGraphicFramePr>
        <p:xfrm>
          <a:off x="327590" y="3813047"/>
          <a:ext cx="4315032" cy="2241169"/>
        </p:xfrm>
        <a:graphic>
          <a:graphicData uri="http://schemas.openxmlformats.org/drawingml/2006/table">
            <a:tbl>
              <a:tblPr firstRow="1" firstCol="1" bandRow="1">
                <a:tableStyleId>{5C22544A-7EE6-4342-B048-85BDC9FD1C3A}</a:tableStyleId>
              </a:tblPr>
              <a:tblGrid>
                <a:gridCol w="449359"/>
                <a:gridCol w="1886804"/>
                <a:gridCol w="1437445"/>
                <a:gridCol w="541424"/>
              </a:tblGrid>
              <a:tr h="0">
                <a:tc>
                  <a:txBody>
                    <a:bodyPr/>
                    <a:lstStyle/>
                    <a:p>
                      <a:pPr marL="0" indent="0" algn="ctr">
                        <a:lnSpc>
                          <a:spcPct val="107000"/>
                        </a:lnSpc>
                        <a:spcAft>
                          <a:spcPts val="0"/>
                        </a:spcAft>
                      </a:pPr>
                      <a:r>
                        <a:rPr lang="es-CO" sz="1200" dirty="0">
                          <a:effectLst/>
                        </a:rPr>
                        <a:t>ITEM</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indent="0" algn="ctr">
                        <a:lnSpc>
                          <a:spcPct val="107000"/>
                        </a:lnSpc>
                        <a:spcAft>
                          <a:spcPts val="0"/>
                        </a:spcAft>
                      </a:pPr>
                      <a:r>
                        <a:rPr lang="es-CO" sz="1200" dirty="0">
                          <a:effectLst/>
                        </a:rPr>
                        <a:t>DETALLE</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indent="0" algn="l">
                        <a:lnSpc>
                          <a:spcPct val="107000"/>
                        </a:lnSpc>
                        <a:spcAft>
                          <a:spcPts val="0"/>
                        </a:spcAft>
                      </a:pPr>
                      <a:r>
                        <a:rPr lang="es-CO" sz="1200" dirty="0">
                          <a:effectLst/>
                        </a:rPr>
                        <a:t>UNIDAD DE MEDIDA</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indent="0" algn="l">
                        <a:lnSpc>
                          <a:spcPct val="107000"/>
                        </a:lnSpc>
                        <a:spcAft>
                          <a:spcPts val="0"/>
                        </a:spcAft>
                      </a:pPr>
                      <a:r>
                        <a:rPr lang="es-CO" sz="1200" dirty="0" smtClean="0">
                          <a:effectLst/>
                        </a:rPr>
                        <a:t>CANT.</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94945">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Detergente en polvo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kilo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spcAft>
                          <a:spcPts val="0"/>
                        </a:spcAft>
                      </a:pPr>
                      <a:r>
                        <a:rPr lang="es-CO" sz="1200">
                          <a:effectLst/>
                        </a:rPr>
                        <a:t>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Galón de cera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Galón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spcAft>
                          <a:spcPts val="0"/>
                        </a:spcAft>
                      </a:pPr>
                      <a:r>
                        <a:rPr lang="es-CO" sz="1200">
                          <a:effectLst/>
                        </a:rPr>
                        <a:t>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Jabón líquido para piso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dirty="0">
                          <a:effectLst/>
                        </a:rPr>
                        <a:t>Galón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spcAft>
                          <a:spcPts val="0"/>
                        </a:spcAft>
                      </a:pPr>
                      <a:r>
                        <a:rPr lang="es-CO" sz="1200">
                          <a:effectLst/>
                        </a:rPr>
                        <a:t>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Trapeador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unidad</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spcAft>
                          <a:spcPts val="0"/>
                        </a:spcAft>
                      </a:pPr>
                      <a:r>
                        <a:rPr lang="es-CO" sz="1200">
                          <a:effectLst/>
                        </a:rPr>
                        <a:t>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Escoba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Unidad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91770">
                <a:tc>
                  <a:txBody>
                    <a:bodyPr/>
                    <a:lstStyle/>
                    <a:p>
                      <a:pPr algn="ctr">
                        <a:spcAft>
                          <a:spcPts val="0"/>
                        </a:spcAft>
                      </a:pPr>
                      <a:r>
                        <a:rPr lang="es-CO" sz="1200">
                          <a:effectLst/>
                        </a:rPr>
                        <a:t>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Hipoclorito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Galón</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spcAft>
                          <a:spcPts val="0"/>
                        </a:spcAft>
                      </a:pPr>
                      <a:r>
                        <a:rPr lang="es-CO" sz="1200">
                          <a:effectLst/>
                        </a:rPr>
                        <a:t>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Bayetilla roja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Unidad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spcAft>
                          <a:spcPts val="0"/>
                        </a:spcAft>
                      </a:pPr>
                      <a:r>
                        <a:rPr lang="es-CO" sz="1200">
                          <a:effectLst/>
                        </a:rPr>
                        <a:t>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Ray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Unidad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spcAft>
                          <a:spcPts val="0"/>
                        </a:spcAft>
                      </a:pPr>
                      <a:r>
                        <a:rPr lang="es-CO" sz="1200">
                          <a:effectLst/>
                        </a:rPr>
                        <a:t>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Ambientador en aerosol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Unidad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spcAft>
                          <a:spcPts val="0"/>
                        </a:spcAft>
                      </a:pPr>
                      <a:r>
                        <a:rPr lang="es-CO" sz="1200">
                          <a:effectLst/>
                        </a:rPr>
                        <a:t>10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Ambientador en gel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1200">
                          <a:effectLst/>
                        </a:rPr>
                        <a:t>Unidad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CO" sz="1200" dirty="0">
                          <a:effectLst/>
                        </a:rPr>
                        <a:t>2</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Rectángulo 3"/>
          <p:cNvSpPr/>
          <p:nvPr/>
        </p:nvSpPr>
        <p:spPr>
          <a:xfrm>
            <a:off x="5531224" y="2730310"/>
            <a:ext cx="6096000" cy="1070486"/>
          </a:xfrm>
          <a:prstGeom prst="rect">
            <a:avLst/>
          </a:prstGeom>
        </p:spPr>
        <p:txBody>
          <a:bodyPr>
            <a:spAutoFit/>
          </a:bodyPr>
          <a:lstStyle/>
          <a:p>
            <a:pPr algn="just">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Los elementos de cafetería que se relacionan a continuación son entregados a las señoras de aseo de planta reubicada y aquellas que se dedican a las labores de cafetín, en los Consejos académicos, superior, comité administrativo, oficina de registro y control, vicerrectoría académica, Facultad de ingeniería, rectoría, vicerrectoría administrativa. </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308403" y="2508134"/>
            <a:ext cx="4469785" cy="1292662"/>
          </a:xfrm>
          <a:prstGeom prst="rect">
            <a:avLst/>
          </a:prstGeom>
        </p:spPr>
        <p:txBody>
          <a:bodyPr wrap="square">
            <a:spAutoFit/>
          </a:bodyPr>
          <a:lstStyle/>
          <a:p>
            <a:pPr>
              <a:spcAft>
                <a:spcPts val="0"/>
              </a:spcAft>
            </a:pPr>
            <a:r>
              <a:rPr lang="es-CO" sz="1200" b="1" i="1" dirty="0" smtClean="0">
                <a:latin typeface="Arial" panose="020B0604020202020204" pitchFamily="34" charset="0"/>
                <a:ea typeface="Calibri" panose="020F0502020204030204" pitchFamily="34" charset="0"/>
                <a:cs typeface="Times New Roman" panose="02020603050405020304" pitchFamily="18" charset="0"/>
              </a:rPr>
              <a:t>ELEMENTOS </a:t>
            </a:r>
            <a:r>
              <a:rPr lang="es-CO" sz="1200" b="1" i="1" dirty="0">
                <a:latin typeface="Arial" panose="020B0604020202020204" pitchFamily="34" charset="0"/>
                <a:ea typeface="Calibri" panose="020F0502020204030204" pitchFamily="34" charset="0"/>
                <a:cs typeface="Times New Roman" panose="02020603050405020304" pitchFamily="18" charset="0"/>
              </a:rPr>
              <a:t>DE ASEO SUMINISTRADOS MENSUALMENTE AL </a:t>
            </a:r>
            <a:r>
              <a:rPr lang="es-CO" sz="1200" b="1" i="1" dirty="0" smtClean="0">
                <a:latin typeface="Arial" panose="020B0604020202020204" pitchFamily="34" charset="0"/>
                <a:ea typeface="Calibri" panose="020F0502020204030204" pitchFamily="34" charset="0"/>
                <a:cs typeface="Times New Roman" panose="02020603050405020304" pitchFamily="18" charset="0"/>
              </a:rPr>
              <a:t>PERSONAL DEL </a:t>
            </a:r>
            <a:r>
              <a:rPr lang="es-CO" sz="1200" b="1" i="1" dirty="0">
                <a:latin typeface="Arial" panose="020B0604020202020204" pitchFamily="34" charset="0"/>
                <a:ea typeface="Calibri" panose="020F0502020204030204" pitchFamily="34" charset="0"/>
                <a:cs typeface="Times New Roman" panose="02020603050405020304" pitchFamily="18" charset="0"/>
              </a:rPr>
              <a:t>ASEO:</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CO" b="1" i="1" dirty="0" smtClean="0">
                <a:latin typeface="Arial" panose="020B0604020202020204" pitchFamily="34" charset="0"/>
                <a:ea typeface="Calibri" panose="020F0502020204030204" pitchFamily="34" charset="0"/>
                <a:cs typeface="Times New Roman" panose="02020603050405020304" pitchFamily="18" charset="0"/>
              </a:rPr>
              <a:t> </a:t>
            </a:r>
            <a:endParaRPr lang="es-CO" sz="1600" dirty="0" smtClean="0">
              <a:latin typeface="Calibri" panose="020F0502020204030204" pitchFamily="34" charset="0"/>
              <a:ea typeface="Calibri" panose="020F0502020204030204" pitchFamily="34" charset="0"/>
              <a:cs typeface="Times New Roman" panose="02020603050405020304" pitchFamily="18" charset="0"/>
            </a:endParaRPr>
          </a:p>
          <a:p>
            <a:r>
              <a:rPr lang="es-CO" sz="1200" i="1" dirty="0" smtClean="0">
                <a:latin typeface="Arial" panose="020B0604020202020204" pitchFamily="34" charset="0"/>
                <a:ea typeface="Calibri" panose="020F0502020204030204" pitchFamily="34" charset="0"/>
              </a:rPr>
              <a:t>Los </a:t>
            </a:r>
            <a:r>
              <a:rPr lang="es-CO" sz="1200" i="1" dirty="0">
                <a:latin typeface="Arial" panose="020B0604020202020204" pitchFamily="34" charset="0"/>
                <a:ea typeface="Calibri" panose="020F0502020204030204" pitchFamily="34" charset="0"/>
              </a:rPr>
              <a:t>elementos que se relacionan a continuación son entregados a las 13 señoras del aseo que se dedican a dicha </a:t>
            </a:r>
            <a:r>
              <a:rPr lang="es-CO" sz="1200" i="1" dirty="0" smtClean="0">
                <a:latin typeface="Arial" panose="020B0604020202020204" pitchFamily="34" charset="0"/>
                <a:ea typeface="Calibri" panose="020F0502020204030204" pitchFamily="34" charset="0"/>
              </a:rPr>
              <a:t>labor, mensualmente</a:t>
            </a:r>
            <a:endParaRPr lang="es-CO" sz="1200" dirty="0"/>
          </a:p>
        </p:txBody>
      </p:sp>
      <p:graphicFrame>
        <p:nvGraphicFramePr>
          <p:cNvPr id="7" name="Tabla 6"/>
          <p:cNvGraphicFramePr>
            <a:graphicFrameLocks noGrp="1"/>
          </p:cNvGraphicFramePr>
          <p:nvPr>
            <p:extLst>
              <p:ext uri="{D42A27DB-BD31-4B8C-83A1-F6EECF244321}">
                <p14:modId xmlns:p14="http://schemas.microsoft.com/office/powerpoint/2010/main" val="3494276003"/>
              </p:ext>
            </p:extLst>
          </p:nvPr>
        </p:nvGraphicFramePr>
        <p:xfrm>
          <a:off x="5325688" y="3800796"/>
          <a:ext cx="5996736" cy="2427612"/>
        </p:xfrm>
        <a:graphic>
          <a:graphicData uri="http://schemas.openxmlformats.org/drawingml/2006/table">
            <a:tbl>
              <a:tblPr firstRow="1" firstCol="1" bandRow="1">
                <a:tableStyleId>{5C22544A-7EE6-4342-B048-85BDC9FD1C3A}</a:tableStyleId>
              </a:tblPr>
              <a:tblGrid>
                <a:gridCol w="877888"/>
                <a:gridCol w="5118848"/>
              </a:tblGrid>
              <a:tr h="182760">
                <a:tc>
                  <a:txBody>
                    <a:bodyPr/>
                    <a:lstStyle/>
                    <a:p>
                      <a:pPr algn="ctr">
                        <a:lnSpc>
                          <a:spcPct val="107000"/>
                        </a:lnSpc>
                        <a:spcAft>
                          <a:spcPts val="0"/>
                        </a:spcAft>
                      </a:pPr>
                      <a:r>
                        <a:rPr lang="es-CO" sz="1000">
                          <a:effectLst/>
                        </a:rPr>
                        <a:t>ITEM</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000">
                          <a:effectLst/>
                        </a:rPr>
                        <a:t>DETALLE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Café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Azúcar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Vasos de agua desechables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Vasos de café desechables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Aromática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Bayetilla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Jabón liquido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Toallas desechables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Papel higiénico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10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Termos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11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Ollas esmaltadas</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82760">
                <a:tc>
                  <a:txBody>
                    <a:bodyPr/>
                    <a:lstStyle/>
                    <a:p>
                      <a:pPr algn="ctr">
                        <a:lnSpc>
                          <a:spcPct val="107000"/>
                        </a:lnSpc>
                        <a:spcAft>
                          <a:spcPts val="0"/>
                        </a:spcAft>
                      </a:pPr>
                      <a:r>
                        <a:rPr lang="es-CO" sz="1000">
                          <a:effectLst/>
                        </a:rPr>
                        <a:t>12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200" dirty="0">
                          <a:effectLst/>
                        </a:rPr>
                        <a:t>Cafeteras</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867176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250658"/>
            <a:ext cx="6096000" cy="523220"/>
          </a:xfrm>
          <a:prstGeom prst="rect">
            <a:avLst/>
          </a:prstGeom>
        </p:spPr>
        <p:txBody>
          <a:bodyPr>
            <a:spAutoFit/>
          </a:bodyPr>
          <a:lstStyle/>
          <a:p>
            <a:pPr algn="ctr"/>
            <a:r>
              <a:rPr lang="es-CO" sz="2800" dirty="0">
                <a:solidFill>
                  <a:schemeClr val="bg1"/>
                </a:solidFill>
              </a:rPr>
              <a:t>LOGROS ALCANZADOS EN EL  AÑO </a:t>
            </a:r>
            <a:r>
              <a:rPr lang="es-CO" sz="2800" dirty="0" smtClean="0">
                <a:solidFill>
                  <a:schemeClr val="bg1"/>
                </a:solidFill>
              </a:rPr>
              <a:t>2018</a:t>
            </a:r>
            <a:endParaRPr lang="es-CO" sz="2800" dirty="0">
              <a:solidFill>
                <a:schemeClr val="bg1"/>
              </a:solidFill>
            </a:endParaRPr>
          </a:p>
        </p:txBody>
      </p:sp>
      <p:sp>
        <p:nvSpPr>
          <p:cNvPr id="6" name="5 Rectángulo"/>
          <p:cNvSpPr/>
          <p:nvPr/>
        </p:nvSpPr>
        <p:spPr>
          <a:xfrm>
            <a:off x="893747" y="1450256"/>
            <a:ext cx="10497507" cy="4524315"/>
          </a:xfrm>
          <a:prstGeom prst="rect">
            <a:avLst/>
          </a:prstGeom>
        </p:spPr>
        <p:txBody>
          <a:bodyPr wrap="square">
            <a:spAutoFit/>
          </a:bodyPr>
          <a:lstStyle/>
          <a:p>
            <a:pPr marL="285750" indent="-285750" algn="just">
              <a:buFont typeface="Arial" pitchFamily="34" charset="0"/>
              <a:buChar char="•"/>
              <a:defRPr/>
            </a:pPr>
            <a:r>
              <a:rPr lang="es-ES" dirty="0" smtClean="0">
                <a:latin typeface="Arial" pitchFamily="34" charset="0"/>
                <a:cs typeface="Arial" pitchFamily="34" charset="0"/>
              </a:rPr>
              <a:t>Colocación de los </a:t>
            </a:r>
            <a:r>
              <a:rPr lang="es-ES" dirty="0">
                <a:latin typeface="Arial" pitchFamily="34" charset="0"/>
                <a:cs typeface="Arial" pitchFamily="34" charset="0"/>
              </a:rPr>
              <a:t>recursos </a:t>
            </a:r>
            <a:r>
              <a:rPr lang="es-ES" dirty="0" smtClean="0">
                <a:latin typeface="Arial" pitchFamily="34" charset="0"/>
                <a:cs typeface="Arial" pitchFamily="34" charset="0"/>
              </a:rPr>
              <a:t>disponibles de la Universidad a </a:t>
            </a:r>
            <a:r>
              <a:rPr lang="es-ES" dirty="0">
                <a:latin typeface="Arial" pitchFamily="34" charset="0"/>
                <a:cs typeface="Arial" pitchFamily="34" charset="0"/>
              </a:rPr>
              <a:t>través de  Encargos  </a:t>
            </a:r>
            <a:r>
              <a:rPr lang="es-ES" dirty="0" smtClean="0">
                <a:latin typeface="Arial" pitchFamily="34" charset="0"/>
                <a:cs typeface="Arial" pitchFamily="34" charset="0"/>
              </a:rPr>
              <a:t>Fiduciarios, Carteras Colectivas y Cuentas de Ahorros y Corrientes Rentables, con </a:t>
            </a:r>
            <a:r>
              <a:rPr lang="es-ES" dirty="0">
                <a:latin typeface="Arial" pitchFamily="34" charset="0"/>
                <a:cs typeface="Arial" pitchFamily="34" charset="0"/>
              </a:rPr>
              <a:t>el fin </a:t>
            </a:r>
            <a:r>
              <a:rPr lang="es-ES" dirty="0" smtClean="0">
                <a:latin typeface="Arial" pitchFamily="34" charset="0"/>
                <a:cs typeface="Arial" pitchFamily="34" charset="0"/>
              </a:rPr>
              <a:t>de </a:t>
            </a:r>
            <a:r>
              <a:rPr lang="es-ES" dirty="0">
                <a:latin typeface="Arial" pitchFamily="34" charset="0"/>
                <a:cs typeface="Arial" pitchFamily="34" charset="0"/>
              </a:rPr>
              <a:t>obtener rendimientos financieros que representan ingresos importantes para la Institución, logrando </a:t>
            </a:r>
            <a:r>
              <a:rPr lang="es-ES" dirty="0" smtClean="0">
                <a:latin typeface="Arial" pitchFamily="34" charset="0"/>
                <a:cs typeface="Arial" pitchFamily="34" charset="0"/>
              </a:rPr>
              <a:t>cumplir </a:t>
            </a:r>
            <a:r>
              <a:rPr lang="es-ES" dirty="0">
                <a:latin typeface="Arial" pitchFamily="34" charset="0"/>
                <a:cs typeface="Arial" pitchFamily="34" charset="0"/>
              </a:rPr>
              <a:t>la meta de recaudo programada en </a:t>
            </a:r>
            <a:r>
              <a:rPr lang="es-ES" dirty="0" smtClean="0">
                <a:latin typeface="Arial" pitchFamily="34" charset="0"/>
                <a:cs typeface="Arial" pitchFamily="34" charset="0"/>
              </a:rPr>
              <a:t>un 100,23%.</a:t>
            </a:r>
          </a:p>
          <a:p>
            <a:pPr marL="285750" indent="-285750" algn="just">
              <a:buFont typeface="Arial" pitchFamily="34" charset="0"/>
              <a:buChar char="•"/>
              <a:defRPr/>
            </a:pPr>
            <a:endParaRPr lang="es-ES" dirty="0">
              <a:latin typeface="Arial" pitchFamily="34" charset="0"/>
              <a:cs typeface="Arial" pitchFamily="34" charset="0"/>
            </a:endParaRPr>
          </a:p>
          <a:p>
            <a:pPr marL="285750" indent="-285750" algn="just">
              <a:buFont typeface="Arial" pitchFamily="34" charset="0"/>
              <a:buChar char="•"/>
              <a:defRPr/>
            </a:pPr>
            <a:r>
              <a:rPr lang="es-ES" dirty="0">
                <a:latin typeface="Arial" pitchFamily="34" charset="0"/>
                <a:cs typeface="Arial" pitchFamily="34" charset="0"/>
              </a:rPr>
              <a:t>Calificación de Riesgo Crediticio </a:t>
            </a:r>
            <a:r>
              <a:rPr lang="es-ES" dirty="0" smtClean="0">
                <a:latin typeface="Arial" pitchFamily="34" charset="0"/>
                <a:cs typeface="Arial" pitchFamily="34" charset="0"/>
              </a:rPr>
              <a:t>en escala </a:t>
            </a:r>
            <a:r>
              <a:rPr lang="es-CO" dirty="0" smtClean="0">
                <a:latin typeface="Arial" pitchFamily="34" charset="0"/>
                <a:cs typeface="Arial" pitchFamily="34" charset="0"/>
              </a:rPr>
              <a:t>Nacional </a:t>
            </a:r>
            <a:r>
              <a:rPr lang="es-CO" dirty="0">
                <a:latin typeface="Arial" pitchFamily="34" charset="0"/>
                <a:cs typeface="Arial" pitchFamily="34" charset="0"/>
              </a:rPr>
              <a:t>de Largo Plazo 'A + (col)' con Perspectiva </a:t>
            </a:r>
            <a:r>
              <a:rPr lang="es-CO" dirty="0" smtClean="0">
                <a:latin typeface="Arial" pitchFamily="34" charset="0"/>
                <a:cs typeface="Arial" pitchFamily="34" charset="0"/>
              </a:rPr>
              <a:t>Estable </a:t>
            </a:r>
            <a:r>
              <a:rPr lang="es-ES" dirty="0" smtClean="0">
                <a:latin typeface="Arial" pitchFamily="34" charset="0"/>
                <a:cs typeface="Arial" pitchFamily="34" charset="0"/>
              </a:rPr>
              <a:t>otorgada </a:t>
            </a:r>
            <a:r>
              <a:rPr lang="es-ES" dirty="0">
                <a:latin typeface="Arial" pitchFamily="34" charset="0"/>
                <a:cs typeface="Arial" pitchFamily="34" charset="0"/>
              </a:rPr>
              <a:t>a la Universidad Surcolombiana por la Calificadora de Valores </a:t>
            </a:r>
            <a:r>
              <a:rPr lang="es-ES" dirty="0" err="1">
                <a:latin typeface="Arial" pitchFamily="34" charset="0"/>
                <a:cs typeface="Arial" pitchFamily="34" charset="0"/>
              </a:rPr>
              <a:t>Fitch</a:t>
            </a:r>
            <a:r>
              <a:rPr lang="es-ES" dirty="0">
                <a:latin typeface="Arial" pitchFamily="34" charset="0"/>
                <a:cs typeface="Arial" pitchFamily="34" charset="0"/>
              </a:rPr>
              <a:t> Ratings Colombia S.A</a:t>
            </a:r>
            <a:r>
              <a:rPr lang="es-ES" dirty="0" smtClean="0">
                <a:latin typeface="Arial" pitchFamily="34" charset="0"/>
                <a:cs typeface="Arial" pitchFamily="34" charset="0"/>
              </a:rPr>
              <a:t>. durante el seguimiento realizado a las finanzas de la Institución durante la vigencia 2018.</a:t>
            </a:r>
          </a:p>
          <a:p>
            <a:pPr marL="285750" indent="-285750" algn="just">
              <a:buFont typeface="Arial" pitchFamily="34" charset="0"/>
              <a:buChar char="•"/>
              <a:defRPr/>
            </a:pPr>
            <a:endParaRPr lang="es-ES" dirty="0">
              <a:latin typeface="Arial" pitchFamily="34" charset="0"/>
              <a:cs typeface="Arial" pitchFamily="34" charset="0"/>
            </a:endParaRPr>
          </a:p>
          <a:p>
            <a:pPr marL="285750" indent="-285750" algn="just">
              <a:buFont typeface="Arial" pitchFamily="34" charset="0"/>
              <a:buChar char="•"/>
              <a:defRPr/>
            </a:pPr>
            <a:r>
              <a:rPr lang="es-ES" dirty="0">
                <a:latin typeface="Arial" pitchFamily="34" charset="0"/>
                <a:cs typeface="Arial" pitchFamily="34" charset="0"/>
              </a:rPr>
              <a:t>Aprobación por parte del Departamento Nacional de Planeación –DNP, Ministerio de Educación, Ministerio de Hacienda y Crédito Público y FINDETER, </a:t>
            </a:r>
            <a:r>
              <a:rPr lang="es-CO" dirty="0">
                <a:latin typeface="Arial" pitchFamily="34" charset="0"/>
                <a:cs typeface="Arial" pitchFamily="34" charset="0"/>
              </a:rPr>
              <a:t>para celebrar </a:t>
            </a:r>
            <a:r>
              <a:rPr lang="es-CO" dirty="0" smtClean="0">
                <a:latin typeface="Arial" pitchFamily="34" charset="0"/>
                <a:cs typeface="Arial" pitchFamily="34" charset="0"/>
              </a:rPr>
              <a:t>Contrato Empréstito con </a:t>
            </a:r>
            <a:r>
              <a:rPr lang="es-CO" dirty="0">
                <a:latin typeface="Arial" pitchFamily="34" charset="0"/>
                <a:cs typeface="Arial" pitchFamily="34" charset="0"/>
              </a:rPr>
              <a:t>entidades del sector financiero hasta por DOCE MIL MILLONES DE PESOS ($12.000.000.000.00) ML, para la construcción del edificio de la Facultad de Educación y para la dotación, acústica, mobiliarios y equipos del auditorio de la Facultad de Economía y Administración</a:t>
            </a:r>
            <a:r>
              <a:rPr lang="es-CO" dirty="0" smtClean="0">
                <a:latin typeface="Arial" pitchFamily="34" charset="0"/>
                <a:cs typeface="Arial" pitchFamily="34" charset="0"/>
              </a:rPr>
              <a:t>.</a:t>
            </a:r>
          </a:p>
          <a:p>
            <a:pPr marL="285750" indent="-285750" algn="just">
              <a:buFont typeface="Arial" pitchFamily="34" charset="0"/>
              <a:buChar char="•"/>
              <a:defRPr/>
            </a:pPr>
            <a:endParaRPr lang="es-CO" dirty="0" smtClean="0">
              <a:latin typeface="Arial" pitchFamily="34" charset="0"/>
              <a:cs typeface="Arial" pitchFamily="34" charset="0"/>
            </a:endParaRPr>
          </a:p>
        </p:txBody>
      </p:sp>
    </p:spTree>
    <p:extLst>
      <p:ext uri="{BB962C8B-B14F-4D97-AF65-F5344CB8AC3E}">
        <p14:creationId xmlns:p14="http://schemas.microsoft.com/office/powerpoint/2010/main" val="32218296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08094" y="1397410"/>
            <a:ext cx="6096000" cy="4834144"/>
          </a:xfrm>
          <a:prstGeom prst="rect">
            <a:avLst/>
          </a:prstGeom>
        </p:spPr>
        <p:txBody>
          <a:bodyPr>
            <a:spAutoFit/>
          </a:bodyPr>
          <a:lstStyle/>
          <a:p>
            <a:pPr algn="just">
              <a:lnSpc>
                <a:spcPct val="107000"/>
              </a:lnSpc>
              <a:spcAft>
                <a:spcPts val="0"/>
              </a:spcAft>
            </a:pPr>
            <a:r>
              <a:rPr lang="es-CO" b="1" i="1" dirty="0">
                <a:latin typeface="Arial" panose="020B0604020202020204" pitchFamily="34" charset="0"/>
                <a:ea typeface="Calibri" panose="020F0502020204030204" pitchFamily="34" charset="0"/>
                <a:cs typeface="Times New Roman" panose="02020603050405020304" pitchFamily="18" charset="0"/>
              </a:rPr>
              <a:t>Plan de Mejora:</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i="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i="1" dirty="0">
                <a:latin typeface="Arial" panose="020B0604020202020204" pitchFamily="34" charset="0"/>
                <a:ea typeface="SimSun" panose="02010600030101010101" pitchFamily="2" charset="-122"/>
                <a:cs typeface="Arial" panose="020B0604020202020204" pitchFamily="34" charset="0"/>
              </a:rPr>
              <a:t>Es indispensable contar con contratos de ferretería y eléctricos durante todo el año, ya que en el año 2018 duramos 6 meses sin contrato de materiales eléctricos y ferretería. </a:t>
            </a:r>
            <a:endParaRPr lang="es-CO" sz="1600" dirty="0">
              <a:latin typeface="Calibri" panose="020F0502020204030204" pitchFamily="34" charset="0"/>
              <a:ea typeface="SimSun" panose="02010600030101010101" pitchFamily="2" charset="-122"/>
              <a:cs typeface="Arial" panose="020B0604020202020204" pitchFamily="34" charset="0"/>
            </a:endParaRPr>
          </a:p>
          <a:p>
            <a:pPr marL="457200" algn="just">
              <a:lnSpc>
                <a:spcPct val="107000"/>
              </a:lnSpc>
              <a:spcAft>
                <a:spcPts val="0"/>
              </a:spcAft>
            </a:pPr>
            <a:r>
              <a:rPr lang="es-CO" i="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i="1" dirty="0">
                <a:latin typeface="Arial" panose="020B0604020202020204" pitchFamily="34" charset="0"/>
                <a:ea typeface="SimSun" panose="02010600030101010101" pitchFamily="2" charset="-122"/>
                <a:cs typeface="Arial" panose="020B0604020202020204" pitchFamily="34" charset="0"/>
              </a:rPr>
              <a:t>Para las labores desarrolladas por el área de mantenimiento es indispensable contar con un medio de transporte propio y con mayor capacidad para transportar personal.</a:t>
            </a:r>
            <a:endParaRPr lang="es-CO" sz="1600" dirty="0">
              <a:latin typeface="Calibri" panose="020F0502020204030204" pitchFamily="34" charset="0"/>
              <a:ea typeface="SimSun" panose="02010600030101010101" pitchFamily="2" charset="-122"/>
              <a:cs typeface="Arial" panose="020B0604020202020204" pitchFamily="34" charset="0"/>
            </a:endParaRPr>
          </a:p>
          <a:p>
            <a:pPr marL="457200" algn="just">
              <a:lnSpc>
                <a:spcPct val="107000"/>
              </a:lnSpc>
              <a:spcAft>
                <a:spcPts val="0"/>
              </a:spcAft>
            </a:pPr>
            <a:r>
              <a:rPr lang="es-CO" i="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i="1" dirty="0">
                <a:latin typeface="Arial" panose="020B0604020202020204" pitchFamily="34" charset="0"/>
                <a:ea typeface="SimSun" panose="02010600030101010101" pitchFamily="2" charset="-122"/>
                <a:cs typeface="Arial" panose="020B0604020202020204" pitchFamily="34" charset="0"/>
              </a:rPr>
              <a:t>Se hace necesario e indispensable que se construya o se adecue el espacio que se encuentra libre continuo al edificio del taller, con el fin de ubicar la maquinaria de ornamentación y carpintería.</a:t>
            </a:r>
            <a:endParaRPr lang="es-CO" sz="1600" dirty="0">
              <a:effectLst/>
              <a:latin typeface="Calibri" panose="020F050202020403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10063664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79929" y="1397844"/>
            <a:ext cx="10694895" cy="2721835"/>
          </a:xfrm>
          <a:prstGeom prst="rect">
            <a:avLst/>
          </a:prstGeom>
        </p:spPr>
        <p:txBody>
          <a:bodyPr wrap="square">
            <a:spAutoFit/>
          </a:bodyPr>
          <a:lstStyle/>
          <a:p>
            <a:pPr algn="ctr">
              <a:lnSpc>
                <a:spcPct val="107000"/>
              </a:lnSpc>
              <a:spcAft>
                <a:spcPts val="0"/>
              </a:spcAft>
            </a:pPr>
            <a:r>
              <a:rPr lang="es-CO" sz="1400" b="1" i="1" dirty="0">
                <a:latin typeface="Arial" panose="020B0604020202020204" pitchFamily="34" charset="0"/>
                <a:ea typeface="Times New Roman" panose="02020603050405020304" pitchFamily="18" charset="0"/>
                <a:cs typeface="Times New Roman" panose="02020603050405020304" pitchFamily="18" charset="0"/>
              </a:rPr>
              <a:t>COORDINACIÓN DE VIGILANCIA: </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just" hangingPunct="0">
              <a:spcAft>
                <a:spcPts val="0"/>
              </a:spcAft>
              <a:tabLst>
                <a:tab pos="449580" algn="l"/>
              </a:tabLst>
            </a:pPr>
            <a:r>
              <a:rPr lang="es-ES" i="1" dirty="0">
                <a:solidFill>
                  <a:srgbClr val="00000A"/>
                </a:solidFill>
                <a:latin typeface="Arial" panose="020B0604020202020204" pitchFamily="34" charset="0"/>
                <a:ea typeface="Times New Roman" panose="02020603050405020304" pitchFamily="18" charset="0"/>
              </a:rPr>
              <a:t> </a:t>
            </a:r>
            <a:endParaRPr lang="es-CO" dirty="0">
              <a:solidFill>
                <a:srgbClr val="00000A"/>
              </a:solidFill>
              <a:latin typeface="Times New Roman" panose="02020603050405020304" pitchFamily="18" charset="0"/>
              <a:ea typeface="Times New Roman" panose="02020603050405020304" pitchFamily="18" charset="0"/>
            </a:endParaRPr>
          </a:p>
          <a:p>
            <a:pPr algn="just">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Esta Coordinación es la encargada de garantizar la seguridad para el desarrollo de las actividades académico administrativo de la Institución, como también de programar, controlar y coordinar el servicio de vigilancia de toda la Institución incluyendo las Sedes de Garzón, Pitalito y La Plata, </a:t>
            </a:r>
            <a:r>
              <a:rPr lang="es-CO" sz="1200" i="1" dirty="0">
                <a:latin typeface="Arial" panose="020B0604020202020204" pitchFamily="34" charset="0"/>
                <a:ea typeface="Times New Roman" panose="02020603050405020304" pitchFamily="18" charset="0"/>
                <a:cs typeface="Times New Roman" panose="02020603050405020304" pitchFamily="18" charset="0"/>
              </a:rPr>
              <a:t>se contrató el servicio de vigilancia privada con la empresa </a:t>
            </a:r>
            <a:r>
              <a:rPr lang="es-CO" sz="1200" i="1" dirty="0">
                <a:latin typeface="Arial" panose="020B0604020202020204" pitchFamily="34" charset="0"/>
                <a:ea typeface="Calibri" panose="020F0502020204030204" pitchFamily="34" charset="0"/>
                <a:cs typeface="Times New Roman" panose="02020603050405020304" pitchFamily="18" charset="0"/>
              </a:rPr>
              <a:t>GRANADINA DE VIGILANCIA LIMITADA </a:t>
            </a:r>
            <a:r>
              <a:rPr lang="es-CO" sz="1200" i="1" dirty="0">
                <a:latin typeface="Arial" panose="020B0604020202020204" pitchFamily="34" charset="0"/>
                <a:ea typeface="Times New Roman" panose="02020603050405020304" pitchFamily="18" charset="0"/>
                <a:cs typeface="Times New Roman" panose="02020603050405020304" pitchFamily="18" charset="0"/>
              </a:rPr>
              <a:t>por valor de $1.481.368.302,  garantizando la contratación de 74 vigilantes, lo anterior teniendo en cuenta que la planta de personal del grupo de vigilancia de la institución es de (10 funcionarios).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sz="1200" i="1" dirty="0">
                <a:latin typeface="Arial" panose="020B0604020202020204" pitchFamily="34" charset="0"/>
                <a:ea typeface="Times New Roman" panose="02020603050405020304" pitchFamily="18" charset="0"/>
                <a:cs typeface="Times New Roman" panose="02020603050405020304" pitchFamily="18" charset="0"/>
              </a:rPr>
              <a:t>En el año 2017 se contrató del 11 de enero al 10 de marzo, según contrato UC-002 – por un valor de $220.857.209.</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sz="1200" i="1" dirty="0">
                <a:latin typeface="Arial" panose="020B0604020202020204" pitchFamily="34" charset="0"/>
                <a:ea typeface="Times New Roman" panose="02020603050405020304" pitchFamily="18" charset="0"/>
                <a:cs typeface="Times New Roman" panose="02020603050405020304" pitchFamily="18" charset="0"/>
              </a:rPr>
              <a:t>UC- 013 – del 11 de marzo al 31 de marzo del 2018. Por un valor de $1.940.807.058.</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Para un total de la contratación para el 2017 por $2.161.664.267</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 </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4124244573"/>
              </p:ext>
            </p:extLst>
          </p:nvPr>
        </p:nvGraphicFramePr>
        <p:xfrm>
          <a:off x="2054112" y="4292647"/>
          <a:ext cx="7699487" cy="1785423"/>
        </p:xfrm>
        <a:graphic>
          <a:graphicData uri="http://schemas.openxmlformats.org/drawingml/2006/table">
            <a:tbl>
              <a:tblPr firstRow="1" firstCol="1" bandRow="1">
                <a:tableStyleId>{5C22544A-7EE6-4342-B048-85BDC9FD1C3A}</a:tableStyleId>
              </a:tblPr>
              <a:tblGrid>
                <a:gridCol w="4028635"/>
                <a:gridCol w="1978539"/>
                <a:gridCol w="1692313"/>
              </a:tblGrid>
              <a:tr h="733299">
                <a:tc gridSpan="3">
                  <a:txBody>
                    <a:bodyPr/>
                    <a:lstStyle/>
                    <a:p>
                      <a:pPr algn="ctr">
                        <a:lnSpc>
                          <a:spcPct val="107000"/>
                        </a:lnSpc>
                        <a:spcAft>
                          <a:spcPts val="0"/>
                        </a:spcAft>
                      </a:pPr>
                      <a:r>
                        <a:rPr lang="es-CO" sz="1400" dirty="0">
                          <a:effectLst/>
                        </a:rPr>
                        <a:t>PRESUPUESTO ASIGNADO EN MILES DE PESOS  A LA COORDINACIÓN DE VIGILANCIA </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r>
              <a:tr h="350708">
                <a:tc>
                  <a:txBody>
                    <a:bodyPr/>
                    <a:lstStyle/>
                    <a:p>
                      <a:pPr>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400" dirty="0">
                          <a:effectLst/>
                        </a:rPr>
                        <a:t>2017</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400">
                          <a:effectLst/>
                        </a:rPr>
                        <a:t>2.018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50708">
                <a:tc>
                  <a:txBody>
                    <a:bodyPr/>
                    <a:lstStyle/>
                    <a:p>
                      <a:pPr>
                        <a:lnSpc>
                          <a:spcPct val="107000"/>
                        </a:lnSpc>
                        <a:spcAft>
                          <a:spcPts val="0"/>
                        </a:spcAft>
                      </a:pPr>
                      <a:r>
                        <a:rPr lang="es-CO" sz="1400">
                          <a:effectLst/>
                        </a:rPr>
                        <a:t>PRESUPUESTO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400" dirty="0">
                          <a:effectLst/>
                        </a:rPr>
                        <a:t>2.161.664</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400" dirty="0">
                          <a:effectLst/>
                        </a:rPr>
                        <a:t>1.481.368</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50708">
                <a:tc>
                  <a:txBody>
                    <a:bodyPr/>
                    <a:lstStyle/>
                    <a:p>
                      <a:pPr>
                        <a:lnSpc>
                          <a:spcPct val="107000"/>
                        </a:lnSpc>
                        <a:spcAft>
                          <a:spcPts val="0"/>
                        </a:spcAft>
                      </a:pPr>
                      <a:r>
                        <a:rPr lang="es-CO" sz="1400">
                          <a:effectLst/>
                        </a:rPr>
                        <a:t>PERSONAL  CONTRATADO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400">
                          <a:effectLst/>
                        </a:rPr>
                        <a:t>74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400" dirty="0">
                          <a:effectLst/>
                        </a:rPr>
                        <a:t>74</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14641922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4447" y="1184896"/>
            <a:ext cx="11528612" cy="487569"/>
          </a:xfrm>
          <a:prstGeom prst="rect">
            <a:avLst/>
          </a:prstGeom>
        </p:spPr>
        <p:txBody>
          <a:bodyPr wrap="square">
            <a:spAutoFit/>
          </a:bodyPr>
          <a:lstStyle/>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El presupuesto ejecutado por la Institución en el año 2018 por este concepto, fue de $1.481.3 millones, que representa una disminución del 31.4%, referente a la vigencia anterior, que ejecuto $2.161.6 millones, para atender el servicio de vigilancia en cada una de las sedes de la Institución.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1865662301"/>
              </p:ext>
            </p:extLst>
          </p:nvPr>
        </p:nvGraphicFramePr>
        <p:xfrm>
          <a:off x="2915640" y="1742006"/>
          <a:ext cx="5607685" cy="844550"/>
        </p:xfrm>
        <a:graphic>
          <a:graphicData uri="http://schemas.openxmlformats.org/drawingml/2006/table">
            <a:tbl>
              <a:tblPr firstRow="1" firstCol="1" bandRow="1">
                <a:tableStyleId>{5C22544A-7EE6-4342-B048-85BDC9FD1C3A}</a:tableStyleId>
              </a:tblPr>
              <a:tblGrid>
                <a:gridCol w="3760470"/>
                <a:gridCol w="1847215"/>
              </a:tblGrid>
              <a:tr h="202565">
                <a:tc gridSpan="2">
                  <a:txBody>
                    <a:bodyPr/>
                    <a:lstStyle/>
                    <a:p>
                      <a:pPr algn="ctr">
                        <a:lnSpc>
                          <a:spcPct val="107000"/>
                        </a:lnSpc>
                        <a:spcAft>
                          <a:spcPts val="0"/>
                        </a:spcAft>
                      </a:pPr>
                      <a:r>
                        <a:rPr lang="es-CO" sz="1100" dirty="0">
                          <a:effectLst/>
                        </a:rPr>
                        <a:t>EJECUCIÓN DEL CONTRATO</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r>
              <a:tr h="202565">
                <a:tc>
                  <a:txBody>
                    <a:bodyPr/>
                    <a:lstStyle/>
                    <a:p>
                      <a:pPr>
                        <a:lnSpc>
                          <a:spcPct val="107000"/>
                        </a:lnSpc>
                        <a:spcAft>
                          <a:spcPts val="0"/>
                        </a:spcAft>
                      </a:pPr>
                      <a:r>
                        <a:rPr lang="es-CO" sz="1100">
                          <a:effectLst/>
                        </a:rPr>
                        <a:t>VALOR DEL CONTRATO INICIAL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100">
                          <a:effectLst/>
                        </a:rPr>
                        <a:t>1.481.368.302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36855">
                <a:tc>
                  <a:txBody>
                    <a:bodyPr/>
                    <a:lstStyle/>
                    <a:p>
                      <a:pPr>
                        <a:lnSpc>
                          <a:spcPct val="107000"/>
                        </a:lnSpc>
                        <a:spcAft>
                          <a:spcPts val="0"/>
                        </a:spcAft>
                      </a:pPr>
                      <a:r>
                        <a:rPr lang="es-CO" sz="1100">
                          <a:effectLst/>
                        </a:rPr>
                        <a:t>VALOR CANCELADO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100">
                          <a:effectLst/>
                        </a:rPr>
                        <a:t>1.481.368.902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02565">
                <a:tc>
                  <a:txBody>
                    <a:bodyPr/>
                    <a:lstStyle/>
                    <a:p>
                      <a:pPr>
                        <a:lnSpc>
                          <a:spcPct val="107000"/>
                        </a:lnSpc>
                        <a:spcAft>
                          <a:spcPts val="0"/>
                        </a:spcAft>
                      </a:pPr>
                      <a:r>
                        <a:rPr lang="es-CO" sz="1100">
                          <a:effectLst/>
                        </a:rPr>
                        <a:t>SALDO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100" dirty="0">
                          <a:effectLst/>
                        </a:rPr>
                        <a:t>0</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
        <p:nvSpPr>
          <p:cNvPr id="4" name="Rectángulo 3"/>
          <p:cNvSpPr/>
          <p:nvPr/>
        </p:nvSpPr>
        <p:spPr>
          <a:xfrm>
            <a:off x="215153" y="2626088"/>
            <a:ext cx="11707906" cy="4933915"/>
          </a:xfrm>
          <a:prstGeom prst="rect">
            <a:avLst/>
          </a:prstGeom>
        </p:spPr>
        <p:txBody>
          <a:bodyPr wrap="square">
            <a:spAutoFit/>
          </a:bodyPr>
          <a:lstStyle/>
          <a:p>
            <a:pPr algn="just">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Se verifico que el personal de contrato contara con los elementos requeridos para la prestación del servicio en condiciones de seguridad y protección de conformidad con el contrato vigente.</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Se realizan rondas a cada uno del puesto de vigilancia ubicados en la sed de Garzón, Pitalito, La Plata y Neiva; sede central, Facultad de Ingeniería, Economía, Salud, Postgrados, Consultorio Jurídico y Comuneros; verificando el servicio y elementos necesarios para el normal funcionamiento, a cada uno de los vigilantes de la Empresa Contratista Granadina de Vigilancia Limitada, como a los vigilantes de contrato</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Los servicios prestados por el personal contratado se realizaron de manera oportuna, cumpliendo con el plan de trabajo trazado por la coordinación de vigilancia y el objeto contractual fue cumplido en su totalidad, como lo certifico el supervisor mediante las correspondientes actas de recibo.</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Con la empresa la Granadina de Vigilancia Limitada, la supervisión se realiza a diario en cada uno de los puestos de vigilancia y se está efectuando los controles exigiendo (carnet) en cada una de las porterías, se retienen los carnets a estudiantes que los prestan a otros estudiantes.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Control de ingreso a menores de edad, y de estudiantes que ingresan con carnet prestados de los cuales han sido retenidos por la empresa contratista LA GRANADINA DE VIGILANCIA.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El Control de ingreso del personal externo a actividades programadas entre semana o fines de semana por los diferentes programas o Maestrías, Especializaciones, Practicas de Laboratorios de los diferentes Programas y Oficinas Administrativas que han solicitado a la Vicerrectoría Administrativa con el </a:t>
            </a:r>
            <a:r>
              <a:rPr lang="es-CO" sz="1200" i="1" dirty="0" err="1">
                <a:latin typeface="Arial" panose="020B0604020202020204" pitchFamily="34" charset="0"/>
                <a:ea typeface="Calibri" panose="020F0502020204030204" pitchFamily="34" charset="0"/>
                <a:cs typeface="Times New Roman" panose="02020603050405020304" pitchFamily="18" charset="0"/>
              </a:rPr>
              <a:t>Vo</a:t>
            </a:r>
            <a:r>
              <a:rPr lang="es-CO" sz="1200" i="1" dirty="0">
                <a:latin typeface="Arial" panose="020B0604020202020204" pitchFamily="34" charset="0"/>
                <a:ea typeface="Calibri" panose="020F0502020204030204" pitchFamily="34" charset="0"/>
                <a:cs typeface="Times New Roman" panose="02020603050405020304" pitchFamily="18" charset="0"/>
              </a:rPr>
              <a:t>. Bo., del Señor Vicerrector Administrativo para su respectivo ingreso.</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También se están realizando controles al ingresar con vehículos, bicicletas y motos (ingresa sin parrillero) se exige presentar el carnet correspondiente al personal que ingresa a la Universidad.</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es-CO" i="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Se autoriza la salida de bienes previamente firmados por el responsable del inventario o laboratorio ejemplo: (Grabadoras periodísticas, equipos de pruebas para investigaciones, etc.) según formato AP-INF-FO-06.</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111867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02024" y="1294122"/>
            <a:ext cx="11035552" cy="3176511"/>
          </a:xfrm>
          <a:prstGeom prst="rect">
            <a:avLst/>
          </a:prstGeom>
        </p:spPr>
        <p:txBody>
          <a:bodyPr wrap="square">
            <a:spAutoFit/>
          </a:bodyPr>
          <a:lstStyle/>
          <a:p>
            <a:pPr algn="just">
              <a:lnSpc>
                <a:spcPct val="107000"/>
              </a:lnSpc>
              <a:spcAft>
                <a:spcPts val="0"/>
              </a:spcAft>
              <a:tabLst>
                <a:tab pos="270510" algn="l"/>
                <a:tab pos="320675"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Se </a:t>
            </a:r>
            <a:r>
              <a:rPr lang="es-CO" sz="1200" i="1" dirty="0" smtClean="0">
                <a:latin typeface="Arial" panose="020B0604020202020204" pitchFamily="34" charset="0"/>
                <a:ea typeface="Calibri" panose="020F0502020204030204" pitchFamily="34" charset="0"/>
                <a:cs typeface="Times New Roman" panose="02020603050405020304" pitchFamily="18" charset="0"/>
              </a:rPr>
              <a:t>apoyó </a:t>
            </a:r>
            <a:r>
              <a:rPr lang="es-CO" sz="1200" i="1" dirty="0">
                <a:latin typeface="Arial" panose="020B0604020202020204" pitchFamily="34" charset="0"/>
                <a:ea typeface="Calibri" panose="020F0502020204030204" pitchFamily="34" charset="0"/>
                <a:cs typeface="Times New Roman" panose="02020603050405020304" pitchFamily="18" charset="0"/>
              </a:rPr>
              <a:t>con un guarda de la empresa contratista, para las diferentes actividades de la Universidad </a:t>
            </a:r>
            <a:r>
              <a:rPr lang="es-CO" sz="1200" i="1" dirty="0" err="1">
                <a:latin typeface="Arial" panose="020B0604020202020204" pitchFamily="34" charset="0"/>
                <a:ea typeface="Calibri" panose="020F0502020204030204" pitchFamily="34" charset="0"/>
                <a:cs typeface="Times New Roman" panose="02020603050405020304" pitchFamily="18" charset="0"/>
              </a:rPr>
              <a:t>Surcolombiana</a:t>
            </a:r>
            <a:r>
              <a:rPr lang="es-CO" sz="1200" i="1" dirty="0">
                <a:latin typeface="Arial" panose="020B0604020202020204" pitchFamily="34" charset="0"/>
                <a:ea typeface="Calibri" panose="020F0502020204030204" pitchFamily="34" charset="0"/>
                <a:cs typeface="Times New Roman" panose="02020603050405020304" pitchFamily="18" charset="0"/>
              </a:rPr>
              <a:t>.</a:t>
            </a:r>
            <a:r>
              <a:rPr lang="es-CO" sz="1200" i="1" dirty="0">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270510" algn="l"/>
                <a:tab pos="320675" algn="l"/>
              </a:tabLst>
            </a:pPr>
            <a:r>
              <a:rPr lang="es-CO" sz="1200" i="1" dirty="0">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270510" algn="l"/>
                <a:tab pos="320675"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Se cuenta con el servicio de cámara con un total de 30 cámaras las cuales están distribuidas así:</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tabLst>
                <a:tab pos="270510" algn="l"/>
                <a:tab pos="320675"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Ingreso Bloque Bienestar</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tabLst>
                <a:tab pos="270510" algn="l"/>
                <a:tab pos="320675"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Parqueaderos vehicular y motocicletas ingreso portería principal</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tabLst>
                <a:tab pos="270510" algn="l"/>
                <a:tab pos="320675"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Parqueadero de bicicletas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tabLst>
                <a:tab pos="270510" algn="l"/>
                <a:tab pos="320675"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Parqueadero de motocicletas ingreso facultad de Ingeniería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tabLst>
                <a:tab pos="270510" algn="l"/>
                <a:tab pos="320675"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Parqueadero vehicular y motocicletas en el Edificio de Economía.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tabLst>
                <a:tab pos="270510" algn="l"/>
                <a:tab pos="320675"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Parqueadero sótano y entrada principal Edificio Postgrados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tabLst>
                <a:tab pos="270510" algn="l"/>
                <a:tab pos="320675"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Parqueadero ingreso por la carrera primera (artes)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En el pasillo de Bienestar en la Sede Central hemos logrado identificar a personas que han tratado de robar celulares y otros elementos los cuales se han dado informe a la fiscalía y se encuentran en proceso de investigación.</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CO" sz="1200" i="1" dirty="0">
                <a:latin typeface="Arial" panose="020B0604020202020204" pitchFamily="34" charset="0"/>
                <a:ea typeface="Calibri" panose="020F0502020204030204" pitchFamily="34" charset="0"/>
                <a:cs typeface="Times New Roman" panose="02020603050405020304" pitchFamily="18" charset="0"/>
              </a:rPr>
              <a:t>La vigilancia está apoyada con un puesto que se maneja Canino para detectar sustancias alucinógenas el cual se han detectado varios estudiantes que tratan de ingresar esas sustancias a la USCO. </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738065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7882" y="1346452"/>
            <a:ext cx="4034118" cy="2820003"/>
          </a:xfrm>
          <a:prstGeom prst="rect">
            <a:avLst/>
          </a:prstGeom>
        </p:spPr>
        <p:txBody>
          <a:bodyPr wrap="square">
            <a:spAutoFit/>
          </a:bodyPr>
          <a:lstStyle/>
          <a:p>
            <a:pPr algn="ctr">
              <a:spcAft>
                <a:spcPts val="0"/>
              </a:spcAft>
            </a:pPr>
            <a:r>
              <a:rPr lang="es-CO" b="1" i="1" dirty="0">
                <a:latin typeface="Arial" panose="020B0604020202020204" pitchFamily="34" charset="0"/>
                <a:ea typeface="Calibri" panose="020F0502020204030204" pitchFamily="34" charset="0"/>
                <a:cs typeface="Times New Roman" panose="02020603050405020304" pitchFamily="18" charset="0"/>
              </a:rPr>
              <a:t>SERVICIO DE ASEO PERSONAL DE </a:t>
            </a:r>
            <a:r>
              <a:rPr lang="es-CO" b="1" i="1" dirty="0" smtClean="0">
                <a:latin typeface="Arial" panose="020B0604020202020204" pitchFamily="34" charset="0"/>
                <a:ea typeface="Calibri" panose="020F0502020204030204" pitchFamily="34" charset="0"/>
                <a:cs typeface="Times New Roman" panose="02020603050405020304" pitchFamily="18" charset="0"/>
              </a:rPr>
              <a:t>CONTRATO</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b="1" i="1" dirty="0">
                <a:latin typeface="Arial" panose="020B0604020202020204" pitchFamily="34" charset="0"/>
                <a:ea typeface="Times New Roman" panose="02020603050405020304" pitchFamily="18"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Arial" panose="020B0604020202020204" pitchFamily="34" charset="0"/>
              </a:rPr>
              <a:t>En el 2018 se contrató con la empresa LIMPIEZA TOTAL el Servicio Integral de Aseo por valor de $1.198.471.587 vinculando 66 aseador (a), con lo cual se garantizó el Servicio de Aseo para las sedes Central, Postgrados, Salud, Garzón, Pitalito y La Plata. </a:t>
            </a:r>
            <a:endParaRPr lang="es-CO" sz="1200" i="1" dirty="0" smtClean="0">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0"/>
              </a:spcAft>
            </a:pPr>
            <a:endParaRPr lang="es-CO" sz="1200" i="1"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s-CO" sz="1200" i="1" dirty="0">
                <a:latin typeface="Arial" panose="020B0604020202020204" pitchFamily="34" charset="0"/>
                <a:cs typeface="Arial" panose="020B0604020202020204" pitchFamily="34" charset="0"/>
              </a:rPr>
              <a:t>De los cuales está distribuido de la siguiente manera:</a:t>
            </a:r>
            <a:endParaRPr lang="es-CO" sz="1200" dirty="0">
              <a:latin typeface="Arial" panose="020B0604020202020204" pitchFamily="34" charset="0"/>
              <a:cs typeface="Arial" panose="020B0604020202020204" pitchFamily="34" charset="0"/>
            </a:endParaRPr>
          </a:p>
          <a:p>
            <a:pPr algn="just">
              <a:lnSpc>
                <a:spcPct val="107000"/>
              </a:lnSpc>
              <a:spcAft>
                <a:spcPts val="0"/>
              </a:spcAft>
            </a:pP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i="1" dirty="0">
                <a:latin typeface="Arial" panose="020B0604020202020204" pitchFamily="34" charset="0"/>
                <a:ea typeface="Times New Roman" panose="02020603050405020304" pitchFamily="18" charset="0"/>
                <a:cs typeface="Times New Roman" panose="02020603050405020304" pitchFamily="18" charset="0"/>
              </a:rPr>
              <a:t>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848342770"/>
              </p:ext>
            </p:extLst>
          </p:nvPr>
        </p:nvGraphicFramePr>
        <p:xfrm>
          <a:off x="5387076" y="1346452"/>
          <a:ext cx="5720195" cy="5228893"/>
        </p:xfrm>
        <a:graphic>
          <a:graphicData uri="http://schemas.openxmlformats.org/drawingml/2006/table">
            <a:tbl>
              <a:tblPr firstRow="1" firstCol="1" bandRow="1">
                <a:tableStyleId>{5C22544A-7EE6-4342-B048-85BDC9FD1C3A}</a:tableStyleId>
              </a:tblPr>
              <a:tblGrid>
                <a:gridCol w="4478413"/>
                <a:gridCol w="1241782"/>
              </a:tblGrid>
              <a:tr h="493740">
                <a:tc>
                  <a:txBody>
                    <a:bodyPr/>
                    <a:lstStyle/>
                    <a:p>
                      <a:pPr algn="ctr">
                        <a:lnSpc>
                          <a:spcPct val="107000"/>
                        </a:lnSpc>
                        <a:spcAft>
                          <a:spcPts val="0"/>
                        </a:spcAft>
                      </a:pPr>
                      <a:r>
                        <a:rPr lang="es-CO" sz="1000" dirty="0">
                          <a:effectLst/>
                        </a:rPr>
                        <a:t>DETALLE Y/O PUESTO DE TRABAJO</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No. PERSONAS POR PUESTOS DE TRABAJO</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dirty="0">
                          <a:effectLst/>
                        </a:rPr>
                        <a:t>Facultad de Salud.</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3</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Edificio de Postgrados </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4</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878640">
                <a:tc>
                  <a:txBody>
                    <a:bodyPr/>
                    <a:lstStyle/>
                    <a:p>
                      <a:pPr algn="just">
                        <a:lnSpc>
                          <a:spcPct val="107000"/>
                        </a:lnSpc>
                        <a:spcAft>
                          <a:spcPts val="0"/>
                        </a:spcAft>
                      </a:pPr>
                      <a:r>
                        <a:rPr lang="es-CO" sz="1000" dirty="0">
                          <a:effectLst/>
                        </a:rPr>
                        <a:t>Sede Central:</a:t>
                      </a:r>
                    </a:p>
                    <a:p>
                      <a:pPr algn="just">
                        <a:lnSpc>
                          <a:spcPct val="107000"/>
                        </a:lnSpc>
                        <a:spcAft>
                          <a:spcPts val="0"/>
                        </a:spcAft>
                      </a:pPr>
                      <a:r>
                        <a:rPr lang="es-CO" sz="1000" dirty="0">
                          <a:effectLst/>
                        </a:rPr>
                        <a:t>Facultad de Educación, Comunicación Social, Economía y Administración, Facultad de Derecho.</a:t>
                      </a:r>
                    </a:p>
                    <a:p>
                      <a:pPr algn="just">
                        <a:lnSpc>
                          <a:spcPct val="107000"/>
                        </a:lnSpc>
                        <a:spcAft>
                          <a:spcPts val="0"/>
                        </a:spcAft>
                      </a:pPr>
                      <a:r>
                        <a:rPr lang="es-CO" sz="1000" dirty="0">
                          <a:effectLst/>
                        </a:rPr>
                        <a:t>Parqueadero, ágoras, hall, zonas verdes, zonas externas, campos deportivos (gimnasio, coliseo, campo de microfútbol, campo de futbol), corredores, parqueaderos, oficinas, pasillo de los diferentes bloques, baño de todos los pisos y aulas de clases, aplicando neutralizador con el fin de minimizar los olores fuertes que expiden estos espacios.</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 </a:t>
                      </a:r>
                    </a:p>
                    <a:p>
                      <a:pPr algn="ctr">
                        <a:lnSpc>
                          <a:spcPct val="107000"/>
                        </a:lnSpc>
                        <a:spcAft>
                          <a:spcPts val="0"/>
                        </a:spcAft>
                      </a:pPr>
                      <a:r>
                        <a:rPr lang="es-CO" sz="1000" dirty="0">
                          <a:effectLst/>
                        </a:rPr>
                        <a:t> </a:t>
                      </a:r>
                    </a:p>
                    <a:p>
                      <a:pPr algn="ctr">
                        <a:lnSpc>
                          <a:spcPct val="107000"/>
                        </a:lnSpc>
                        <a:spcAft>
                          <a:spcPts val="0"/>
                        </a:spcAft>
                      </a:pPr>
                      <a:r>
                        <a:rPr lang="es-CO" sz="1000" dirty="0">
                          <a:effectLst/>
                        </a:rPr>
                        <a:t>15</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97224">
                <a:tc>
                  <a:txBody>
                    <a:bodyPr/>
                    <a:lstStyle/>
                    <a:p>
                      <a:pPr algn="just">
                        <a:lnSpc>
                          <a:spcPct val="107000"/>
                        </a:lnSpc>
                        <a:spcAft>
                          <a:spcPts val="0"/>
                        </a:spcAft>
                      </a:pPr>
                      <a:r>
                        <a:rPr lang="es-CO" sz="1000">
                          <a:effectLst/>
                        </a:rPr>
                        <a:t>Instituto de Lenguas, (aulas, pasillos, corredores, zonas verdes parqueaderos y baños)</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1</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421341">
                <a:tc>
                  <a:txBody>
                    <a:bodyPr/>
                    <a:lstStyle/>
                    <a:p>
                      <a:pPr algn="just">
                        <a:lnSpc>
                          <a:spcPct val="107000"/>
                        </a:lnSpc>
                        <a:spcAft>
                          <a:spcPts val="0"/>
                        </a:spcAft>
                      </a:pPr>
                      <a:r>
                        <a:rPr lang="es-CO" sz="1000" dirty="0">
                          <a:effectLst/>
                        </a:rPr>
                        <a:t>Edificio del bloque de Ingeniería piso del 1 al 4 y instalaciones del programa de Educación Física y Gimnasio, incluye oficinas, laboratorios, aulas de clase, pasillos, corredores, zonas verdes, parqueaderos baños.</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4</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Edificio de la biblioteca del 1 al 4 piso.</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a:effectLst/>
                        </a:rPr>
                        <a:t>3</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Archivo y taller de mantenimiento 2 piso</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a:effectLst/>
                        </a:rPr>
                        <a:t>2</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dirty="0">
                          <a:effectLst/>
                        </a:rPr>
                        <a:t>Programa de Artes del 1 al 5 piso.</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a:effectLst/>
                        </a:rPr>
                        <a:t>4</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dirty="0">
                          <a:effectLst/>
                        </a:rPr>
                        <a:t>Programa de Economía y Administración del 1 al 5 piso</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6</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Edificio de la Biblioteca de la Facultad de Salud del 4 piso.</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1</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Cafetería Cine – Café y el edificio de la sala de televisión</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2</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Edificio de la Sede Pitalito</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3</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Edificio Sede la Plata</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2</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Edificio Sede Garzón </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2</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8286">
                <a:tc>
                  <a:txBody>
                    <a:bodyPr/>
                    <a:lstStyle/>
                    <a:p>
                      <a:pPr algn="just">
                        <a:lnSpc>
                          <a:spcPct val="107000"/>
                        </a:lnSpc>
                        <a:spcAft>
                          <a:spcPts val="0"/>
                        </a:spcAft>
                      </a:pPr>
                      <a:r>
                        <a:rPr lang="es-CO" sz="1000">
                          <a:effectLst/>
                        </a:rPr>
                        <a:t>Oficina del Consultorio Jurídico en el Centro Comercial los Comuneros en el 2 piso.</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1</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Vicerrectoría Académica </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1</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Aseo General y limpieza en la Sede Letrán</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1</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Operario de oficios varios</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8</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r h="164580">
                <a:tc>
                  <a:txBody>
                    <a:bodyPr/>
                    <a:lstStyle/>
                    <a:p>
                      <a:pPr algn="just">
                        <a:lnSpc>
                          <a:spcPct val="107000"/>
                        </a:lnSpc>
                        <a:spcAft>
                          <a:spcPts val="0"/>
                        </a:spcAft>
                      </a:pPr>
                      <a:r>
                        <a:rPr lang="es-CO" sz="1000">
                          <a:effectLst/>
                        </a:rPr>
                        <a:t>Todero </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c>
                  <a:txBody>
                    <a:bodyPr/>
                    <a:lstStyle/>
                    <a:p>
                      <a:pPr algn="ctr">
                        <a:lnSpc>
                          <a:spcPct val="107000"/>
                        </a:lnSpc>
                        <a:spcAft>
                          <a:spcPts val="0"/>
                        </a:spcAft>
                      </a:pPr>
                      <a:r>
                        <a:rPr lang="es-CO" sz="1000" dirty="0">
                          <a:effectLst/>
                        </a:rPr>
                        <a:t>3</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5" marR="55455" marT="0" marB="0"/>
                </a:tc>
              </a:tr>
            </a:tbl>
          </a:graphicData>
        </a:graphic>
      </p:graphicFrame>
    </p:spTree>
    <p:extLst>
      <p:ext uri="{BB962C8B-B14F-4D97-AF65-F5344CB8AC3E}">
        <p14:creationId xmlns:p14="http://schemas.microsoft.com/office/powerpoint/2010/main" val="22774940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90283" y="1260036"/>
            <a:ext cx="11161058" cy="4323363"/>
          </a:xfrm>
          <a:prstGeom prst="rect">
            <a:avLst/>
          </a:prstGeom>
        </p:spPr>
        <p:txBody>
          <a:bodyPr wrap="square">
            <a:spAutoFit/>
          </a:bodyPr>
          <a:lstStyle/>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Se trabajó articuladamente con la Oficina de la Coordinación de Salud Ocupacional (Sistema de Gestión y Seguridad del Trabajado), para dar cumplimiento a las Normas y a los Subprogramas de Medicina Preventiva y del Trabajo, y de Higiene y Seguridad Industrial, vigentes.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Se coordinó con el personal de la oficina Sistema de Gestión Ambiental cumpliendo con el plan de trabajo programado para la vigencia 2018 en lo referente a la tala, poda de árboles minimizando riesgo para la comunidad universitaria.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Con la empresa contratista se realizaron los siguientes servicios.</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i="1" dirty="0">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spcAft>
                <a:spcPts val="0"/>
              </a:spcAft>
              <a:buFont typeface="Symbol" panose="05050102010706020507" pitchFamily="18"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Se realizaron podas, guadaña y recogida de escombros y en el Hangar de las basuras autorizadas por la oficina </a:t>
            </a:r>
            <a:r>
              <a:rPr lang="es-CO" sz="1200" i="1" dirty="0" smtClean="0">
                <a:latin typeface="Arial" panose="020B0604020202020204" pitchFamily="34" charset="0"/>
                <a:ea typeface="Calibri" panose="020F0502020204030204" pitchFamily="34" charset="0"/>
                <a:cs typeface="Times New Roman" panose="02020603050405020304" pitchFamily="18" charset="0"/>
              </a:rPr>
              <a:t>ambiental</a:t>
            </a:r>
            <a:r>
              <a:rPr lang="es-CO" sz="1200" i="1" dirty="0">
                <a:latin typeface="Arial" panose="020B0604020202020204" pitchFamily="34" charset="0"/>
                <a:ea typeface="Calibri" panose="020F0502020204030204" pitchFamily="34" charset="0"/>
                <a:cs typeface="Times New Roman" panose="02020603050405020304" pitchFamily="18" charset="0"/>
              </a:rPr>
              <a:t>.</a:t>
            </a:r>
            <a:endParaRPr lang="es-CO" sz="1200" dirty="0" smtClean="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spcAft>
                <a:spcPts val="0"/>
              </a:spcAft>
              <a:buFont typeface="Symbol" panose="05050102010706020507" pitchFamily="18" charset="2"/>
              <a:buChar char=""/>
            </a:pPr>
            <a:r>
              <a:rPr lang="es-CO" sz="1200" i="1" dirty="0" smtClean="0">
                <a:latin typeface="Arial" panose="020B0604020202020204" pitchFamily="34" charset="0"/>
                <a:ea typeface="Calibri" panose="020F0502020204030204" pitchFamily="34" charset="0"/>
                <a:cs typeface="Times New Roman" panose="02020603050405020304" pitchFamily="18" charset="0"/>
              </a:rPr>
              <a:t>Limpieza de escombros hangar de residuos y Facultad de Salud y Sede Central y Casa Altico.</a:t>
            </a: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spcAft>
                <a:spcPts val="0"/>
              </a:spcAft>
              <a:buFont typeface="Symbol" panose="05050102010706020507" pitchFamily="18"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Limpieza de canales se realizan a diario</a:t>
            </a:r>
            <a:r>
              <a:rPr lang="es-CO" sz="1200" i="1" dirty="0" smtClean="0">
                <a:latin typeface="Arial" panose="020B0604020202020204" pitchFamily="34" charset="0"/>
                <a:ea typeface="Calibri" panose="020F0502020204030204" pitchFamily="34" charset="0"/>
                <a:cs typeface="Times New Roman" panose="02020603050405020304" pitchFamily="18" charset="0"/>
              </a:rPr>
              <a:t>.</a:t>
            </a: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spcAft>
                <a:spcPts val="0"/>
              </a:spcAft>
              <a:buFont typeface="Symbol" panose="05050102010706020507" pitchFamily="18"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Limpieza de cunetas techos en el boque de la Sede Central, Postgrados y Facultad de Salud a diario</a:t>
            </a:r>
            <a:r>
              <a:rPr lang="es-CO" sz="1200" i="1" dirty="0" smtClean="0">
                <a:latin typeface="Arial" panose="020B0604020202020204" pitchFamily="34" charset="0"/>
                <a:ea typeface="Calibri" panose="020F0502020204030204" pitchFamily="34" charset="0"/>
                <a:cs typeface="Times New Roman" panose="02020603050405020304" pitchFamily="18" charset="0"/>
              </a:rPr>
              <a:t>.</a:t>
            </a: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spcAft>
                <a:spcPts val="0"/>
              </a:spcAft>
              <a:buFont typeface="Symbol" panose="05050102010706020507" pitchFamily="18"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Se solicitó apoyo a limpieza total aseo de los escenarios deportivos</a:t>
            </a:r>
            <a:r>
              <a:rPr lang="es-CO" sz="1200" i="1" dirty="0" smtClean="0">
                <a:latin typeface="Arial" panose="020B0604020202020204" pitchFamily="34" charset="0"/>
                <a:ea typeface="Calibri" panose="020F0502020204030204" pitchFamily="34" charset="0"/>
                <a:cs typeface="Times New Roman" panose="02020603050405020304" pitchFamily="18" charset="0"/>
              </a:rPr>
              <a:t>.</a:t>
            </a: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spcAft>
                <a:spcPts val="0"/>
              </a:spcAft>
              <a:buFont typeface="Symbol" panose="05050102010706020507" pitchFamily="18"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Igualmente, en Coordinación con la Oficina de Gestión Ambiental se han realizado seguimiento a los escenarios deportivos</a:t>
            </a:r>
            <a:r>
              <a:rPr lang="es-CO" sz="1200" i="1" dirty="0" smtClean="0">
                <a:latin typeface="Arial" panose="020B0604020202020204" pitchFamily="34" charset="0"/>
                <a:ea typeface="Calibri" panose="020F0502020204030204" pitchFamily="34" charset="0"/>
                <a:cs typeface="Times New Roman" panose="02020603050405020304" pitchFamily="18" charset="0"/>
              </a:rPr>
              <a:t>.</a:t>
            </a: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spcAft>
                <a:spcPts val="0"/>
              </a:spcAft>
              <a:buFont typeface="Symbol" panose="05050102010706020507" pitchFamily="18"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La empresa contratista realizó retoque en la demarcación de los parqueaderos de las Sedes de la Institución</a:t>
            </a:r>
            <a:r>
              <a:rPr lang="es-CO" sz="1200" i="1" dirty="0" smtClean="0">
                <a:latin typeface="Arial" panose="020B0604020202020204" pitchFamily="34" charset="0"/>
                <a:ea typeface="Calibri" panose="020F0502020204030204" pitchFamily="34" charset="0"/>
                <a:cs typeface="Times New Roman" panose="02020603050405020304" pitchFamily="18" charset="0"/>
              </a:rPr>
              <a:t>.</a:t>
            </a: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spcAft>
                <a:spcPts val="0"/>
              </a:spcAft>
              <a:buFont typeface="Symbol" panose="05050102010706020507" pitchFamily="18" charset="2"/>
              <a:buChar char=""/>
            </a:pPr>
            <a:r>
              <a:rPr lang="es-CO" sz="1200" i="1" dirty="0">
                <a:latin typeface="Arial" panose="020B0604020202020204" pitchFamily="34" charset="0"/>
                <a:ea typeface="Calibri" panose="020F0502020204030204" pitchFamily="34" charset="0"/>
                <a:cs typeface="Times New Roman" panose="02020603050405020304" pitchFamily="18" charset="0"/>
              </a:rPr>
              <a:t>Se realizó limpieza grafitis y afiches y los alrededores de la USCO.</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La empresa contratista les realizo Capacitación manejo de productos químicos realizada por la oficina de AMBIENTAL¨.</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Capacitación de riesgos laborales con Positiva.</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s-CO" sz="1200" i="1" dirty="0">
                <a:latin typeface="Arial" panose="020B0604020202020204" pitchFamily="34" charset="0"/>
                <a:ea typeface="Calibri" panose="020F0502020204030204" pitchFamily="34" charset="0"/>
                <a:cs typeface="Times New Roman" panose="02020603050405020304" pitchFamily="18" charset="0"/>
              </a:rPr>
              <a:t> </a:t>
            </a:r>
            <a:endParaRPr lang="es-CO" sz="1200" dirty="0">
              <a:latin typeface="Calibri" panose="020F0502020204030204" pitchFamily="34" charset="0"/>
              <a:ea typeface="Calibri" panose="020F0502020204030204" pitchFamily="34" charset="0"/>
              <a:cs typeface="Times New Roman" panose="02020603050405020304" pitchFamily="18" charset="0"/>
            </a:endParaRPr>
          </a:p>
          <a:p>
            <a:r>
              <a:rPr lang="es-CO" sz="1200" i="1" dirty="0">
                <a:latin typeface="Arial" panose="020B0604020202020204" pitchFamily="34" charset="0"/>
                <a:ea typeface="Calibri" panose="020F0502020204030204" pitchFamily="34" charset="0"/>
              </a:rPr>
              <a:t>Se realiza rondas semanales en cada una de las oficinas donde el personal de aseo presta el servicio de Control Diario de </a:t>
            </a:r>
            <a:r>
              <a:rPr lang="es-CO" sz="1200" i="1" dirty="0" smtClean="0">
                <a:latin typeface="Arial" panose="020B0604020202020204" pitchFamily="34" charset="0"/>
                <a:ea typeface="Calibri" panose="020F0502020204030204" pitchFamily="34" charset="0"/>
              </a:rPr>
              <a:t>Actividades</a:t>
            </a:r>
            <a:endParaRPr lang="es-CO" sz="1200" dirty="0"/>
          </a:p>
        </p:txBody>
      </p:sp>
      <p:graphicFrame>
        <p:nvGraphicFramePr>
          <p:cNvPr id="3" name="Tabla 2"/>
          <p:cNvGraphicFramePr>
            <a:graphicFrameLocks noGrp="1"/>
          </p:cNvGraphicFramePr>
          <p:nvPr>
            <p:extLst>
              <p:ext uri="{D42A27DB-BD31-4B8C-83A1-F6EECF244321}">
                <p14:modId xmlns:p14="http://schemas.microsoft.com/office/powerpoint/2010/main" val="1026614174"/>
              </p:ext>
            </p:extLst>
          </p:nvPr>
        </p:nvGraphicFramePr>
        <p:xfrm>
          <a:off x="3468575" y="5583399"/>
          <a:ext cx="4770755" cy="1021080"/>
        </p:xfrm>
        <a:graphic>
          <a:graphicData uri="http://schemas.openxmlformats.org/drawingml/2006/table">
            <a:tbl>
              <a:tblPr firstRow="1" firstCol="1" bandRow="1">
                <a:tableStyleId>{5C22544A-7EE6-4342-B048-85BDC9FD1C3A}</a:tableStyleId>
              </a:tblPr>
              <a:tblGrid>
                <a:gridCol w="2430780"/>
                <a:gridCol w="1291590"/>
                <a:gridCol w="1048385"/>
              </a:tblGrid>
              <a:tr h="0">
                <a:tc gridSpan="3">
                  <a:txBody>
                    <a:bodyPr/>
                    <a:lstStyle/>
                    <a:p>
                      <a:pPr algn="ctr">
                        <a:lnSpc>
                          <a:spcPct val="107000"/>
                        </a:lnSpc>
                        <a:spcAft>
                          <a:spcPts val="0"/>
                        </a:spcAft>
                      </a:pPr>
                      <a:r>
                        <a:rPr lang="es-CO" sz="1100">
                          <a:effectLst/>
                        </a:rPr>
                        <a:t>PRESUPUESTO ASIGNADO EN MILES DE PESOS  A LA COORDINACIÓN DE  ASEO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r>
              <a:tr h="214630">
                <a:tc>
                  <a:txBody>
                    <a:bodyPr/>
                    <a:lstStyle/>
                    <a:p>
                      <a:pPr>
                        <a:lnSpc>
                          <a:spcPct val="107000"/>
                        </a:lnSpc>
                        <a:spcAft>
                          <a:spcPts val="0"/>
                        </a:spcAft>
                      </a:pPr>
                      <a:r>
                        <a:rPr lang="es-CO" sz="1100">
                          <a:effectLst/>
                        </a:rPr>
                        <a:t>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100">
                          <a:effectLst/>
                        </a:rPr>
                        <a:t>2017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100">
                          <a:effectLst/>
                        </a:rPr>
                        <a:t>2.018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14630">
                <a:tc>
                  <a:txBody>
                    <a:bodyPr/>
                    <a:lstStyle/>
                    <a:p>
                      <a:pPr>
                        <a:lnSpc>
                          <a:spcPct val="107000"/>
                        </a:lnSpc>
                        <a:spcAft>
                          <a:spcPts val="0"/>
                        </a:spcAft>
                      </a:pPr>
                      <a:r>
                        <a:rPr lang="es-CO" sz="1100">
                          <a:effectLst/>
                        </a:rPr>
                        <a:t>PRESUPUESTO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100">
                          <a:effectLst/>
                        </a:rPr>
                        <a:t>1.398.648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100">
                          <a:effectLst/>
                        </a:rPr>
                        <a:t>1.199.471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420370">
                <a:tc>
                  <a:txBody>
                    <a:bodyPr/>
                    <a:lstStyle/>
                    <a:p>
                      <a:pPr>
                        <a:lnSpc>
                          <a:spcPct val="107000"/>
                        </a:lnSpc>
                        <a:spcAft>
                          <a:spcPts val="0"/>
                        </a:spcAft>
                      </a:pPr>
                      <a:r>
                        <a:rPr lang="es-CO" sz="1100">
                          <a:effectLst/>
                        </a:rPr>
                        <a:t>PERSONAL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100">
                          <a:effectLst/>
                        </a:rPr>
                        <a:t>67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100" dirty="0">
                          <a:effectLst/>
                        </a:rPr>
                        <a:t>67</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33000400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07575" y="1208910"/>
            <a:ext cx="11815483" cy="1015663"/>
          </a:xfrm>
          <a:prstGeom prst="rect">
            <a:avLst/>
          </a:prstGeom>
        </p:spPr>
        <p:txBody>
          <a:bodyPr wrap="square">
            <a:spAutoFit/>
          </a:bodyPr>
          <a:lstStyle/>
          <a:p>
            <a:pPr algn="ctr">
              <a:spcAft>
                <a:spcPts val="0"/>
              </a:spcAft>
            </a:pPr>
            <a:r>
              <a:rPr lang="es-CO" sz="2400" b="1" i="1" dirty="0">
                <a:latin typeface="Arial" panose="020B0604020202020204" pitchFamily="34" charset="0"/>
                <a:ea typeface="Calibri" panose="020F0502020204030204" pitchFamily="34" charset="0"/>
                <a:cs typeface="Times New Roman" panose="02020603050405020304" pitchFamily="18" charset="0"/>
              </a:rPr>
              <a:t>EVIDENCIAS</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CO" i="1" dirty="0">
                <a:latin typeface="Arial" panose="020B0604020202020204" pitchFamily="34" charset="0"/>
                <a:ea typeface="Calibri" panose="020F0502020204030204" pitchFamily="34" charset="0"/>
                <a:cs typeface="Times New Roman" panose="02020603050405020304" pitchFamily="18" charset="0"/>
              </a:rPr>
              <a:t> </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r>
              <a:rPr lang="es-CO" b="1" dirty="0">
                <a:latin typeface="Arial" panose="020B0604020202020204" pitchFamily="34" charset="0"/>
                <a:ea typeface="Calibri" panose="020F0502020204030204" pitchFamily="34" charset="0"/>
              </a:rPr>
              <a:t>         ELECTRICOS</a:t>
            </a:r>
            <a:endParaRPr lang="es-CO" dirty="0"/>
          </a:p>
        </p:txBody>
      </p:sp>
      <p:pic>
        <p:nvPicPr>
          <p:cNvPr id="15" name="Imagen 14" descr="C:\Users\CONSTA~1\AppData\Local\Temp\IMG-20181026-WA0038-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8367" y="2321932"/>
            <a:ext cx="2738904" cy="2016985"/>
          </a:xfrm>
          <a:prstGeom prst="rect">
            <a:avLst/>
          </a:prstGeom>
          <a:noFill/>
          <a:ln>
            <a:noFill/>
          </a:ln>
        </p:spPr>
      </p:pic>
      <p:pic>
        <p:nvPicPr>
          <p:cNvPr id="16" name="Imagen 15" descr="C:\Users\CONSTA~1\AppData\Local\Temp\IMG-20180722-WA0008.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4476" y="2224572"/>
            <a:ext cx="2253242" cy="2419145"/>
          </a:xfrm>
          <a:prstGeom prst="rect">
            <a:avLst/>
          </a:prstGeom>
          <a:noFill/>
          <a:ln>
            <a:noFill/>
          </a:ln>
        </p:spPr>
      </p:pic>
      <p:pic>
        <p:nvPicPr>
          <p:cNvPr id="17" name="Imagen 16" descr="C:\Users\CONSTA~1\AppData\Local\Temp\IMG-20181022-WA001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0832" y="2224571"/>
            <a:ext cx="2018367" cy="2419145"/>
          </a:xfrm>
          <a:prstGeom prst="rect">
            <a:avLst/>
          </a:prstGeom>
          <a:noFill/>
          <a:ln>
            <a:noFill/>
          </a:ln>
        </p:spPr>
      </p:pic>
    </p:spTree>
    <p:extLst>
      <p:ext uri="{BB962C8B-B14F-4D97-AF65-F5344CB8AC3E}">
        <p14:creationId xmlns:p14="http://schemas.microsoft.com/office/powerpoint/2010/main" val="21604966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64573" y="1505181"/>
            <a:ext cx="1402948" cy="369332"/>
          </a:xfrm>
          <a:prstGeom prst="rect">
            <a:avLst/>
          </a:prstGeom>
        </p:spPr>
        <p:txBody>
          <a:bodyPr wrap="none">
            <a:spAutoFit/>
          </a:bodyPr>
          <a:lstStyle/>
          <a:p>
            <a:r>
              <a:rPr lang="es-CO" b="1" dirty="0">
                <a:latin typeface="Arial" panose="020B0604020202020204" pitchFamily="34" charset="0"/>
                <a:ea typeface="Calibri" panose="020F0502020204030204" pitchFamily="34" charset="0"/>
              </a:rPr>
              <a:t>PLOMERIA</a:t>
            </a:r>
            <a:endParaRPr lang="es-CO" dirty="0"/>
          </a:p>
        </p:txBody>
      </p:sp>
      <p:pic>
        <p:nvPicPr>
          <p:cNvPr id="3" name="Imagen 2" descr="C:\Users\CONSTA~1\AppData\Local\Temp\IMG-20181022-WA002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0033" y="2102354"/>
            <a:ext cx="2407920" cy="2828234"/>
          </a:xfrm>
          <a:prstGeom prst="rect">
            <a:avLst/>
          </a:prstGeom>
          <a:noFill/>
          <a:ln>
            <a:noFill/>
          </a:ln>
        </p:spPr>
      </p:pic>
      <p:pic>
        <p:nvPicPr>
          <p:cNvPr id="4" name="Imagen 3" descr="C:\Users\CONSTA~1\AppData\Local\Temp\IMG-20181022-WA003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7779" y="2102354"/>
            <a:ext cx="2228550" cy="2828234"/>
          </a:xfrm>
          <a:prstGeom prst="rect">
            <a:avLst/>
          </a:prstGeom>
          <a:noFill/>
          <a:ln>
            <a:noFill/>
          </a:ln>
        </p:spPr>
      </p:pic>
      <p:pic>
        <p:nvPicPr>
          <p:cNvPr id="5" name="Imagen 4" descr="C:\Users\CONSTA~1\AppData\Local\Temp\IMG-20181023-WA0026.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0296" y="2102354"/>
            <a:ext cx="2174763" cy="2805885"/>
          </a:xfrm>
          <a:prstGeom prst="rect">
            <a:avLst/>
          </a:prstGeom>
          <a:noFill/>
          <a:ln>
            <a:noFill/>
          </a:ln>
        </p:spPr>
      </p:pic>
    </p:spTree>
    <p:extLst>
      <p:ext uri="{BB962C8B-B14F-4D97-AF65-F5344CB8AC3E}">
        <p14:creationId xmlns:p14="http://schemas.microsoft.com/office/powerpoint/2010/main" val="541988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51647" y="1268071"/>
            <a:ext cx="3845859" cy="923330"/>
          </a:xfrm>
          <a:prstGeom prst="rect">
            <a:avLst/>
          </a:prstGeom>
        </p:spPr>
        <p:txBody>
          <a:bodyPr wrap="square">
            <a:spAutoFit/>
          </a:bodyPr>
          <a:lstStyle/>
          <a:p>
            <a:pPr algn="ctr"/>
            <a:r>
              <a:rPr lang="es-CO" b="1" dirty="0">
                <a:latin typeface="Arial" panose="020B0604020202020204" pitchFamily="34" charset="0"/>
                <a:ea typeface="Calibri" panose="020F0502020204030204" pitchFamily="34" charset="0"/>
              </a:rPr>
              <a:t>CAMBIO TUBERIA AGUAS RESIDUALES Y ELABORACIÓN CAJILLAS</a:t>
            </a:r>
            <a:endParaRPr lang="es-CO" dirty="0"/>
          </a:p>
        </p:txBody>
      </p:sp>
      <p:pic>
        <p:nvPicPr>
          <p:cNvPr id="3" name="Imagen 2" descr="C:\Users\CONSTA~1\AppData\Local\Temp\IMG-20181029-WA004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9586" y="2529635"/>
            <a:ext cx="1983583" cy="2348752"/>
          </a:xfrm>
          <a:prstGeom prst="rect">
            <a:avLst/>
          </a:prstGeom>
          <a:noFill/>
          <a:ln>
            <a:noFill/>
          </a:ln>
        </p:spPr>
      </p:pic>
      <p:pic>
        <p:nvPicPr>
          <p:cNvPr id="4" name="Imagen 3" descr="C:\Users\CONSTA~1\AppData\Local\Temp\IMG-20181025-WA004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8329" y="2529635"/>
            <a:ext cx="1821750" cy="2348752"/>
          </a:xfrm>
          <a:prstGeom prst="rect">
            <a:avLst/>
          </a:prstGeom>
          <a:noFill/>
          <a:ln>
            <a:noFill/>
          </a:ln>
        </p:spPr>
      </p:pic>
      <p:sp>
        <p:nvSpPr>
          <p:cNvPr id="5" name="Rectángulo 4"/>
          <p:cNvSpPr/>
          <p:nvPr/>
        </p:nvSpPr>
        <p:spPr>
          <a:xfrm>
            <a:off x="6373905" y="1403749"/>
            <a:ext cx="4437529" cy="787652"/>
          </a:xfrm>
          <a:prstGeom prst="rect">
            <a:avLst/>
          </a:prstGeom>
        </p:spPr>
        <p:txBody>
          <a:bodyPr wrap="square">
            <a:spAutoFit/>
          </a:bodyPr>
          <a:lstStyle/>
          <a:p>
            <a:pPr algn="ctr">
              <a:lnSpc>
                <a:spcPct val="107000"/>
              </a:lnSpc>
              <a:spcAft>
                <a:spcPts val="800"/>
              </a:spcAft>
            </a:pPr>
            <a:r>
              <a:rPr lang="es-CO" b="1" dirty="0">
                <a:latin typeface="Arial" panose="020B0604020202020204" pitchFamily="34" charset="0"/>
                <a:ea typeface="Calibri" panose="020F0502020204030204" pitchFamily="34" charset="0"/>
                <a:cs typeface="Times New Roman" panose="02020603050405020304" pitchFamily="18" charset="0"/>
              </a:rPr>
              <a:t>REPARACION TUBERIAS DRENAJE </a:t>
            </a:r>
            <a:endParaRPr lang="es-CO"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CO" b="1" dirty="0">
                <a:latin typeface="Arial" panose="020B0604020202020204" pitchFamily="34" charset="0"/>
                <a:ea typeface="Calibri" panose="020F0502020204030204" pitchFamily="34" charset="0"/>
                <a:cs typeface="Times New Roman" panose="02020603050405020304" pitchFamily="18" charset="0"/>
              </a:rPr>
              <a:t>AIRES </a:t>
            </a:r>
            <a:endParaRPr lang="es-CO"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descr="C:\Users\CONSTA~1\AppData\Local\Temp\IMG-20181026-WA0003.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85239" y="2284412"/>
            <a:ext cx="1463040" cy="2593975"/>
          </a:xfrm>
          <a:prstGeom prst="rect">
            <a:avLst/>
          </a:prstGeom>
          <a:noFill/>
          <a:ln>
            <a:noFill/>
          </a:ln>
        </p:spPr>
      </p:pic>
      <p:pic>
        <p:nvPicPr>
          <p:cNvPr id="7" name="Imagen 6" descr="C:\Users\CONSTA~1\AppData\Local\Temp\IMG-20180822-WA0016.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8837" y="2281872"/>
            <a:ext cx="1534795" cy="2596515"/>
          </a:xfrm>
          <a:prstGeom prst="rect">
            <a:avLst/>
          </a:prstGeom>
          <a:noFill/>
          <a:ln>
            <a:noFill/>
          </a:ln>
        </p:spPr>
      </p:pic>
      <p:pic>
        <p:nvPicPr>
          <p:cNvPr id="8" name="Imagen 7" descr="C:\Users\CONSTA~1\AppData\Local\Temp\IMG-20180914-WA0080.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24190" y="2292032"/>
            <a:ext cx="1455420" cy="2586355"/>
          </a:xfrm>
          <a:prstGeom prst="rect">
            <a:avLst/>
          </a:prstGeom>
          <a:noFill/>
          <a:ln>
            <a:noFill/>
          </a:ln>
        </p:spPr>
      </p:pic>
    </p:spTree>
    <p:extLst>
      <p:ext uri="{BB962C8B-B14F-4D97-AF65-F5344CB8AC3E}">
        <p14:creationId xmlns:p14="http://schemas.microsoft.com/office/powerpoint/2010/main" val="27408414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451" cy="6858000"/>
          </a:xfrm>
          <a:prstGeom prst="rect">
            <a:avLst/>
          </a:prstGeom>
        </p:spPr>
      </p:pic>
      <p:sp>
        <p:nvSpPr>
          <p:cNvPr id="8" name="CuadroTexto 7"/>
          <p:cNvSpPr txBox="1"/>
          <p:nvPr/>
        </p:nvSpPr>
        <p:spPr>
          <a:xfrm>
            <a:off x="2977010" y="2247625"/>
            <a:ext cx="6231534" cy="2123658"/>
          </a:xfrm>
          <a:prstGeom prst="rect">
            <a:avLst/>
          </a:prstGeom>
          <a:noFill/>
        </p:spPr>
        <p:txBody>
          <a:bodyPr wrap="square" rtlCol="0">
            <a:spAutoFit/>
          </a:bodyPr>
          <a:lstStyle/>
          <a:p>
            <a:pPr algn="ctr"/>
            <a:r>
              <a:rPr lang="es-CO" sz="6600" b="1" dirty="0" smtClean="0">
                <a:solidFill>
                  <a:schemeClr val="bg1"/>
                </a:solidFill>
                <a:latin typeface="Arial" panose="020B0604020202020204" pitchFamily="34" charset="0"/>
              </a:rPr>
              <a:t>MUCHAS GRACIAS</a:t>
            </a:r>
            <a:endParaRPr lang="es-CO" sz="6600" dirty="0">
              <a:solidFill>
                <a:schemeClr val="bg1"/>
              </a:solidFill>
            </a:endParaRPr>
          </a:p>
        </p:txBody>
      </p:sp>
    </p:spTree>
    <p:extLst>
      <p:ext uri="{BB962C8B-B14F-4D97-AF65-F5344CB8AC3E}">
        <p14:creationId xmlns:p14="http://schemas.microsoft.com/office/powerpoint/2010/main" val="29879971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250658"/>
            <a:ext cx="6096000" cy="523220"/>
          </a:xfrm>
          <a:prstGeom prst="rect">
            <a:avLst/>
          </a:prstGeom>
        </p:spPr>
        <p:txBody>
          <a:bodyPr>
            <a:spAutoFit/>
          </a:bodyPr>
          <a:lstStyle/>
          <a:p>
            <a:pPr algn="ctr"/>
            <a:r>
              <a:rPr lang="es-CO" sz="2800" dirty="0">
                <a:solidFill>
                  <a:schemeClr val="bg1"/>
                </a:solidFill>
              </a:rPr>
              <a:t>LOGROS ALCANZADOS EN EL  AÑO </a:t>
            </a:r>
            <a:r>
              <a:rPr lang="es-CO" sz="2800" dirty="0" smtClean="0">
                <a:solidFill>
                  <a:schemeClr val="bg1"/>
                </a:solidFill>
              </a:rPr>
              <a:t>2018</a:t>
            </a:r>
            <a:endParaRPr lang="es-CO" sz="2800" dirty="0">
              <a:solidFill>
                <a:schemeClr val="bg1"/>
              </a:solidFill>
            </a:endParaRPr>
          </a:p>
        </p:txBody>
      </p:sp>
      <p:sp>
        <p:nvSpPr>
          <p:cNvPr id="6" name="5 Rectángulo"/>
          <p:cNvSpPr/>
          <p:nvPr/>
        </p:nvSpPr>
        <p:spPr>
          <a:xfrm>
            <a:off x="893747" y="1450256"/>
            <a:ext cx="10497507" cy="3970318"/>
          </a:xfrm>
          <a:prstGeom prst="rect">
            <a:avLst/>
          </a:prstGeom>
        </p:spPr>
        <p:txBody>
          <a:bodyPr wrap="square">
            <a:spAutoFit/>
          </a:bodyPr>
          <a:lstStyle/>
          <a:p>
            <a:pPr marL="285750" indent="-285750" algn="just">
              <a:buFont typeface="Arial" pitchFamily="34" charset="0"/>
              <a:buChar char="•"/>
              <a:defRPr/>
            </a:pPr>
            <a:r>
              <a:rPr lang="es-CO" dirty="0">
                <a:latin typeface="Arial" pitchFamily="34" charset="0"/>
                <a:cs typeface="Arial" pitchFamily="34" charset="0"/>
              </a:rPr>
              <a:t>Se realizó convocatoria a las Entidades Bancarias con el fin de realizar la evaluación de sus portafolios de servicios y determinar los bancos con las que la Universidad seguirá manejando los recursos representados en efectivo e inversiones, de acuerdo al ofrecimiento de las mejores garantías para la Institución.</a:t>
            </a:r>
          </a:p>
          <a:p>
            <a:pPr marL="285750" indent="-285750" algn="just">
              <a:buFont typeface="Arial" pitchFamily="34" charset="0"/>
              <a:buChar char="•"/>
              <a:defRPr/>
            </a:pPr>
            <a:endParaRPr lang="es-ES" dirty="0">
              <a:latin typeface="Arial" pitchFamily="34" charset="0"/>
              <a:cs typeface="Arial" pitchFamily="34" charset="0"/>
            </a:endParaRPr>
          </a:p>
          <a:p>
            <a:pPr marL="285750" indent="-285750" algn="just">
              <a:buFont typeface="Arial" pitchFamily="34" charset="0"/>
              <a:buChar char="•"/>
              <a:defRPr/>
            </a:pPr>
            <a:r>
              <a:rPr lang="es-ES" dirty="0">
                <a:latin typeface="Arial" pitchFamily="34" charset="0"/>
                <a:cs typeface="Arial" pitchFamily="34" charset="0"/>
              </a:rPr>
              <a:t>Implementación exitosa del proceso de Web </a:t>
            </a:r>
            <a:r>
              <a:rPr lang="es-ES" dirty="0" err="1">
                <a:latin typeface="Arial" pitchFamily="34" charset="0"/>
                <a:cs typeface="Arial" pitchFamily="34" charset="0"/>
              </a:rPr>
              <a:t>Services</a:t>
            </a:r>
            <a:r>
              <a:rPr lang="es-ES" dirty="0">
                <a:latin typeface="Arial" pitchFamily="34" charset="0"/>
                <a:cs typeface="Arial" pitchFamily="34" charset="0"/>
              </a:rPr>
              <a:t> con el Banco de Occidente, con el fin de obtener recaudos en tiempo real, conforme a la dinámica tecnológica establecida para tal fin, lo cual permite mayor agilidad en la prestación de los servicios ofertados a la Comunidad Universitaria.</a:t>
            </a:r>
          </a:p>
          <a:p>
            <a:pPr marL="285750" indent="-285750" algn="just">
              <a:buFont typeface="Arial" pitchFamily="34" charset="0"/>
              <a:buChar char="•"/>
              <a:defRPr/>
            </a:pPr>
            <a:endParaRPr lang="es-ES" dirty="0">
              <a:latin typeface="Arial" pitchFamily="34" charset="0"/>
              <a:cs typeface="Arial" pitchFamily="34" charset="0"/>
            </a:endParaRPr>
          </a:p>
          <a:p>
            <a:pPr marL="285750" indent="-285750" algn="just">
              <a:buFont typeface="Arial" pitchFamily="34" charset="0"/>
              <a:buChar char="•"/>
              <a:defRPr/>
            </a:pPr>
            <a:r>
              <a:rPr lang="es-CO" dirty="0">
                <a:latin typeface="Arial" pitchFamily="34" charset="0"/>
                <a:cs typeface="Arial" pitchFamily="34" charset="0"/>
              </a:rPr>
              <a:t>Implementación del aplicativo de Centro de Costos desarrollo por la Universidad Surcolombiana con el fin de poder presentar información de los diferentes programas académicos de la Institución en las visitas de pares académicos para efectos de otorgamiento de Registros Calificados, Acreditación y Re-Acreditación</a:t>
            </a:r>
            <a:r>
              <a:rPr lang="es-CO" dirty="0" smtClean="0">
                <a:latin typeface="Arial" pitchFamily="34" charset="0"/>
                <a:cs typeface="Arial" pitchFamily="34" charset="0"/>
              </a:rPr>
              <a:t>.</a:t>
            </a:r>
            <a:endParaRPr lang="es-CO" dirty="0">
              <a:latin typeface="Arial" pitchFamily="34" charset="0"/>
              <a:cs typeface="Arial" pitchFamily="34" charset="0"/>
            </a:endParaRPr>
          </a:p>
        </p:txBody>
      </p:sp>
    </p:spTree>
    <p:extLst>
      <p:ext uri="{BB962C8B-B14F-4D97-AF65-F5344CB8AC3E}">
        <p14:creationId xmlns:p14="http://schemas.microsoft.com/office/powerpoint/2010/main" val="4252718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384211" y="3313041"/>
            <a:ext cx="7271340" cy="917948"/>
          </a:xfrm>
        </p:spPr>
        <p:txBody>
          <a:bodyPr>
            <a:noAutofit/>
          </a:bodyPr>
          <a:lstStyle/>
          <a:p>
            <a:pPr algn="ctr"/>
            <a:r>
              <a:rPr lang="es-CO" sz="3600" b="1" dirty="0">
                <a:solidFill>
                  <a:srgbClr val="B02226"/>
                </a:solidFill>
                <a:latin typeface="Algerian" pitchFamily="82" charset="0"/>
                <a:ea typeface="+mn-ea"/>
                <a:cs typeface="+mn-cs"/>
              </a:rPr>
              <a:t> </a:t>
            </a:r>
            <a:r>
              <a:rPr lang="es-CO" sz="2800" b="1" dirty="0" smtClean="0">
                <a:solidFill>
                  <a:srgbClr val="B02226"/>
                </a:solidFill>
                <a:latin typeface="Algerian" pitchFamily="82" charset="0"/>
                <a:ea typeface="+mn-ea"/>
                <a:cs typeface="+mn-cs"/>
              </a:rPr>
              <a:t> </a:t>
            </a:r>
            <a:r>
              <a:rPr lang="es-CO" sz="4800" b="1" dirty="0" smtClean="0">
                <a:solidFill>
                  <a:srgbClr val="B02226"/>
                </a:solidFill>
                <a:latin typeface="Algerian" pitchFamily="82" charset="0"/>
              </a:rPr>
              <a:t>GESTIÓN PRESUPUESTAL </a:t>
            </a:r>
            <a:endParaRPr lang="es-CO" dirty="0">
              <a:latin typeface="Algerian" pitchFamily="82" charset="0"/>
            </a:endParaRPr>
          </a:p>
        </p:txBody>
      </p:sp>
    </p:spTree>
    <p:extLst>
      <p:ext uri="{BB962C8B-B14F-4D97-AF65-F5344CB8AC3E}">
        <p14:creationId xmlns:p14="http://schemas.microsoft.com/office/powerpoint/2010/main" val="41257233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250658"/>
            <a:ext cx="6096000" cy="523220"/>
          </a:xfrm>
          <a:prstGeom prst="rect">
            <a:avLst/>
          </a:prstGeom>
        </p:spPr>
        <p:txBody>
          <a:bodyPr>
            <a:spAutoFit/>
          </a:bodyPr>
          <a:lstStyle/>
          <a:p>
            <a:pPr algn="ctr"/>
            <a:r>
              <a:rPr lang="es-ES" sz="2800" dirty="0">
                <a:solidFill>
                  <a:schemeClr val="bg1"/>
                </a:solidFill>
              </a:rPr>
              <a:t>PRESUPUESTO AFORADO VIGENCIA 2018</a:t>
            </a:r>
          </a:p>
        </p:txBody>
      </p:sp>
      <p:graphicFrame>
        <p:nvGraphicFramePr>
          <p:cNvPr id="4" name="3 Tabla"/>
          <p:cNvGraphicFramePr>
            <a:graphicFrameLocks noGrp="1"/>
          </p:cNvGraphicFramePr>
          <p:nvPr>
            <p:extLst>
              <p:ext uri="{D42A27DB-BD31-4B8C-83A1-F6EECF244321}">
                <p14:modId xmlns:p14="http://schemas.microsoft.com/office/powerpoint/2010/main" val="945379275"/>
              </p:ext>
            </p:extLst>
          </p:nvPr>
        </p:nvGraphicFramePr>
        <p:xfrm>
          <a:off x="1663180" y="4840667"/>
          <a:ext cx="4680519" cy="1080120"/>
        </p:xfrm>
        <a:graphic>
          <a:graphicData uri="http://schemas.openxmlformats.org/drawingml/2006/table">
            <a:tbl>
              <a:tblPr/>
              <a:tblGrid>
                <a:gridCol w="1949802">
                  <a:extLst>
                    <a:ext uri="{9D8B030D-6E8A-4147-A177-3AD203B41FA5}">
                      <a16:colId xmlns="" xmlns:a16="http://schemas.microsoft.com/office/drawing/2014/main" val="20000"/>
                    </a:ext>
                  </a:extLst>
                </a:gridCol>
                <a:gridCol w="1536961">
                  <a:extLst>
                    <a:ext uri="{9D8B030D-6E8A-4147-A177-3AD203B41FA5}">
                      <a16:colId xmlns="" xmlns:a16="http://schemas.microsoft.com/office/drawing/2014/main" val="20001"/>
                    </a:ext>
                  </a:extLst>
                </a:gridCol>
                <a:gridCol w="1193756">
                  <a:extLst>
                    <a:ext uri="{9D8B030D-6E8A-4147-A177-3AD203B41FA5}">
                      <a16:colId xmlns="" xmlns:a16="http://schemas.microsoft.com/office/drawing/2014/main" val="20002"/>
                    </a:ext>
                  </a:extLst>
                </a:gridCol>
              </a:tblGrid>
              <a:tr h="270030">
                <a:tc>
                  <a:txBody>
                    <a:bodyPr/>
                    <a:lstStyle/>
                    <a:p>
                      <a:pPr algn="ctr" fontAlgn="b"/>
                      <a:r>
                        <a:rPr lang="es-CO" sz="1400" b="1" i="0" u="none" strike="noStrike" dirty="0">
                          <a:solidFill>
                            <a:srgbClr val="000000"/>
                          </a:solidFill>
                          <a:effectLst/>
                          <a:latin typeface="Arial" pitchFamily="34" charset="0"/>
                          <a:cs typeface="Arial" pitchFamily="34" charset="0"/>
                        </a:rPr>
                        <a:t>DESCRIPCIÓN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400" b="1" i="0" u="none" strike="noStrike" dirty="0">
                          <a:solidFill>
                            <a:srgbClr val="000000"/>
                          </a:solidFill>
                          <a:effectLst/>
                          <a:latin typeface="Arial" pitchFamily="34" charset="0"/>
                          <a:cs typeface="Arial" pitchFamily="34" charset="0"/>
                        </a:rPr>
                        <a:t>APROPIADO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400" b="1" i="0" u="none" strike="noStrike" dirty="0">
                          <a:solidFill>
                            <a:srgbClr val="000000"/>
                          </a:solidFill>
                          <a:effectLst/>
                          <a:latin typeface="Arial" pitchFamily="34" charset="0"/>
                          <a:cs typeface="Arial"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extLst>
                  <a:ext uri="{0D108BD9-81ED-4DB2-BD59-A6C34878D82A}">
                    <a16:rowId xmlns="" xmlns:a16="http://schemas.microsoft.com/office/drawing/2014/main" val="10000"/>
                  </a:ext>
                </a:extLst>
              </a:tr>
              <a:tr h="270030">
                <a:tc>
                  <a:txBody>
                    <a:bodyPr/>
                    <a:lstStyle/>
                    <a:p>
                      <a:pPr algn="l" fontAlgn="b"/>
                      <a:r>
                        <a:rPr lang="es-CO" sz="1400" b="0" i="0" u="none" strike="noStrike">
                          <a:solidFill>
                            <a:srgbClr val="000000"/>
                          </a:solidFill>
                          <a:effectLst/>
                          <a:latin typeface="Arial" pitchFamily="34" charset="0"/>
                          <a:cs typeface="Arial" pitchFamily="34" charset="0"/>
                        </a:rPr>
                        <a:t>RECURSOS NACIÓN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Arial" pitchFamily="34" charset="0"/>
                          <a:cs typeface="Arial" pitchFamily="34" charset="0"/>
                        </a:rPr>
                        <a:t>66.442.273.994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pitchFamily="34" charset="0"/>
                          <a:cs typeface="Arial" pitchFamily="34" charset="0"/>
                        </a:rPr>
                        <a:t>52,46%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70030">
                <a:tc>
                  <a:txBody>
                    <a:bodyPr/>
                    <a:lstStyle/>
                    <a:p>
                      <a:pPr algn="l" fontAlgn="b"/>
                      <a:r>
                        <a:rPr lang="es-CO" sz="1400" b="0" i="0" u="none" strike="noStrike">
                          <a:solidFill>
                            <a:srgbClr val="000000"/>
                          </a:solidFill>
                          <a:effectLst/>
                          <a:latin typeface="Arial" pitchFamily="34" charset="0"/>
                          <a:cs typeface="Arial" pitchFamily="34" charset="0"/>
                        </a:rPr>
                        <a:t>RECURSOS PROPIOS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Arial" pitchFamily="34" charset="0"/>
                          <a:cs typeface="Arial" pitchFamily="34" charset="0"/>
                        </a:rPr>
                        <a:t>60.217.905.833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pitchFamily="34" charset="0"/>
                          <a:cs typeface="Arial" pitchFamily="34" charset="0"/>
                        </a:rPr>
                        <a:t>47,54%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70030">
                <a:tc>
                  <a:txBody>
                    <a:bodyPr/>
                    <a:lstStyle/>
                    <a:p>
                      <a:pPr algn="l" fontAlgn="b"/>
                      <a:r>
                        <a:rPr lang="es-CO" sz="1400" b="1" i="0" u="none" strike="noStrike">
                          <a:solidFill>
                            <a:srgbClr val="000000"/>
                          </a:solidFill>
                          <a:effectLst/>
                          <a:latin typeface="Arial" pitchFamily="34" charset="0"/>
                          <a:cs typeface="Arial"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1" i="0" u="none" strike="noStrike">
                          <a:solidFill>
                            <a:srgbClr val="000000"/>
                          </a:solidFill>
                          <a:effectLst/>
                          <a:latin typeface="Arial" pitchFamily="34" charset="0"/>
                          <a:cs typeface="Arial" pitchFamily="34" charset="0"/>
                        </a:rPr>
                        <a:t>126.660.179.827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Arial" pitchFamily="34" charset="0"/>
                          <a:cs typeface="Arial" pitchFamily="34" charset="0"/>
                        </a:rPr>
                        <a:t>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bl>
          </a:graphicData>
        </a:graphic>
      </p:graphicFrame>
      <p:sp>
        <p:nvSpPr>
          <p:cNvPr id="7" name="6 Rectángulo"/>
          <p:cNvSpPr>
            <a:spLocks noChangeArrowheads="1"/>
          </p:cNvSpPr>
          <p:nvPr/>
        </p:nvSpPr>
        <p:spPr bwMode="auto">
          <a:xfrm>
            <a:off x="7632915" y="1478742"/>
            <a:ext cx="3704095" cy="4093428"/>
          </a:xfrm>
          <a:prstGeom prst="rect">
            <a:avLst/>
          </a:prstGeom>
          <a:noFill/>
          <a:ln w="9525">
            <a:noFill/>
            <a:miter lim="800000"/>
            <a:headEnd/>
            <a:tailEnd/>
          </a:ln>
        </p:spPr>
        <p:txBody>
          <a:bodyPr wrap="square">
            <a:spAutoFit/>
          </a:bodyPr>
          <a:lstStyle/>
          <a:p>
            <a:pPr algn="just">
              <a:defRPr/>
            </a:pPr>
            <a:r>
              <a:rPr lang="es-CO" sz="2000" dirty="0" smtClean="0">
                <a:solidFill>
                  <a:schemeClr val="tx1"/>
                </a:solidFill>
              </a:rPr>
              <a:t>El presupuesto de la Entidad para la vigencia fiscal 2018, se aprobó mediante </a:t>
            </a:r>
            <a:r>
              <a:rPr lang="es-CO" sz="2000" dirty="0" smtClean="0"/>
              <a:t>Acuerdo CSU No. 053 del 14 de diciembre de 2017</a:t>
            </a:r>
            <a:r>
              <a:rPr lang="es-CO" sz="2000" dirty="0" smtClean="0">
                <a:solidFill>
                  <a:schemeClr val="tx1"/>
                </a:solidFill>
              </a:rPr>
              <a:t>, por la suma de </a:t>
            </a:r>
            <a:r>
              <a:rPr lang="es-CO" sz="2000" b="1" dirty="0"/>
              <a:t>$124.561.947.054</a:t>
            </a:r>
            <a:r>
              <a:rPr lang="es-CO" sz="2000" b="1" dirty="0" smtClean="0">
                <a:solidFill>
                  <a:schemeClr val="tx1"/>
                </a:solidFill>
                <a:cs typeface="Arial Unicode MS" charset="0"/>
              </a:rPr>
              <a:t>. </a:t>
            </a:r>
          </a:p>
          <a:p>
            <a:pPr algn="just">
              <a:defRPr/>
            </a:pPr>
            <a:endParaRPr lang="es-CO" sz="2000" b="1" dirty="0">
              <a:cs typeface="Arial Unicode MS" charset="0"/>
            </a:endParaRPr>
          </a:p>
          <a:p>
            <a:pPr algn="just">
              <a:defRPr/>
            </a:pPr>
            <a:r>
              <a:rPr lang="es-CO" sz="2000" dirty="0"/>
              <a:t>Durante la vigencia fiscal 2018, se efectuaron modificaciones al presupuesto de Ingresos y Gastos, adiciones por $16.727.685.901, y reducción por $14.629.453.128</a:t>
            </a:r>
            <a:r>
              <a:rPr lang="es-ES" sz="2000" dirty="0" smtClean="0">
                <a:solidFill>
                  <a:schemeClr val="tx1"/>
                </a:solidFill>
              </a:rPr>
              <a:t>, </a:t>
            </a:r>
            <a:r>
              <a:rPr lang="es-ES" sz="2000" dirty="0">
                <a:solidFill>
                  <a:schemeClr val="tx1"/>
                </a:solidFill>
              </a:rPr>
              <a:t>p</a:t>
            </a:r>
            <a:r>
              <a:rPr lang="es-CO" sz="2000" dirty="0">
                <a:solidFill>
                  <a:schemeClr val="tx1"/>
                </a:solidFill>
                <a:cs typeface="Arial Unicode MS" charset="0"/>
              </a:rPr>
              <a:t>ara conformar un Presupuesto Definitivo por </a:t>
            </a:r>
            <a:r>
              <a:rPr lang="es-CO" sz="2000" b="1" dirty="0" smtClean="0"/>
              <a:t>$</a:t>
            </a:r>
            <a:r>
              <a:rPr lang="es-CO" b="1" dirty="0" smtClean="0">
                <a:latin typeface="Arial" panose="020B0604020202020204" pitchFamily="34" charset="0"/>
                <a:ea typeface="Calibri" panose="020F0502020204030204" pitchFamily="34" charset="0"/>
                <a:cs typeface="Times New Roman" panose="02020603050405020304" pitchFamily="18" charset="0"/>
              </a:rPr>
              <a:t>126.660.179.827.</a:t>
            </a:r>
            <a:endParaRPr lang="es-CO" sz="2000" dirty="0">
              <a:solidFill>
                <a:schemeClr val="tx1"/>
              </a:solidFill>
              <a:ea typeface="+mn-ea"/>
              <a:cs typeface="Arial Unicode MS"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730" y="1369413"/>
            <a:ext cx="6330728" cy="3404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85194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87929"/>
            <a:ext cx="6096000" cy="954107"/>
          </a:xfrm>
          <a:prstGeom prst="rect">
            <a:avLst/>
          </a:prstGeom>
        </p:spPr>
        <p:txBody>
          <a:bodyPr>
            <a:spAutoFit/>
          </a:bodyPr>
          <a:lstStyle/>
          <a:p>
            <a:pPr algn="ctr">
              <a:defRPr/>
            </a:pPr>
            <a:r>
              <a:rPr lang="es-CO" sz="2800" dirty="0">
                <a:solidFill>
                  <a:schemeClr val="bg1"/>
                </a:solidFill>
              </a:rPr>
              <a:t>PARTICIPACIÓN PRESUPUESTAL DE INGRESOS VIGENCIA 2018</a:t>
            </a:r>
          </a:p>
        </p:txBody>
      </p:sp>
      <p:graphicFrame>
        <p:nvGraphicFramePr>
          <p:cNvPr id="6" name="5 Tabla"/>
          <p:cNvGraphicFramePr>
            <a:graphicFrameLocks noGrp="1"/>
          </p:cNvGraphicFramePr>
          <p:nvPr>
            <p:extLst>
              <p:ext uri="{D42A27DB-BD31-4B8C-83A1-F6EECF244321}">
                <p14:modId xmlns:p14="http://schemas.microsoft.com/office/powerpoint/2010/main" val="852018574"/>
              </p:ext>
            </p:extLst>
          </p:nvPr>
        </p:nvGraphicFramePr>
        <p:xfrm>
          <a:off x="3595273" y="4429289"/>
          <a:ext cx="5107027" cy="1457325"/>
        </p:xfrm>
        <a:graphic>
          <a:graphicData uri="http://schemas.openxmlformats.org/drawingml/2006/table">
            <a:tbl>
              <a:tblPr/>
              <a:tblGrid>
                <a:gridCol w="3016121"/>
                <a:gridCol w="1320572"/>
                <a:gridCol w="770334"/>
              </a:tblGrid>
              <a:tr h="161925">
                <a:tc>
                  <a:txBody>
                    <a:bodyPr/>
                    <a:lstStyle/>
                    <a:p>
                      <a:pPr algn="ctr" fontAlgn="b"/>
                      <a:r>
                        <a:rPr lang="es-CO" sz="1050" b="1" i="0" u="none" strike="noStrike" dirty="0">
                          <a:effectLst/>
                          <a:latin typeface="Arial"/>
                        </a:rPr>
                        <a:t>DESCRIPCIÓN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APROPIADO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 PART.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161925">
                <a:tc>
                  <a:txBody>
                    <a:bodyPr/>
                    <a:lstStyle/>
                    <a:p>
                      <a:pPr algn="l" fontAlgn="b"/>
                      <a:r>
                        <a:rPr lang="es-CO" sz="1000" b="0" i="0" u="none" strike="noStrike">
                          <a:effectLst/>
                          <a:latin typeface="Arial"/>
                        </a:rPr>
                        <a:t>DERECHOS ACADÉMICOS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15.376.537.866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dirty="0">
                          <a:effectLst/>
                          <a:latin typeface="Arial"/>
                        </a:rPr>
                        <a:t>12,14%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VENTA DE SERVICIOS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dirty="0">
                          <a:effectLst/>
                          <a:latin typeface="Arial"/>
                        </a:rPr>
                        <a:t>19.785.135.508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15,62%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OPERACIONES COMERCIALES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230.000.000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0,18%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OTRAS RENTAS PROPIAS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15.016.826.131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11,86%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APORTES DEL PRESUPUESTO NACIONAL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65.948.938.210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dirty="0">
                          <a:effectLst/>
                          <a:latin typeface="Arial"/>
                        </a:rPr>
                        <a:t>52,07%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CONSEJO SUPERIOR ESTUDIANTIL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40.000.000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RECURSOS DE CAPITAL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10.262.742.112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8,10%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50" b="1" i="0" u="none" strike="noStrike" dirty="0">
                          <a:effectLst/>
                          <a:latin typeface="Arial"/>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50" b="1" i="0" u="none" strike="noStrike">
                          <a:effectLst/>
                          <a:latin typeface="Arial"/>
                        </a:rPr>
                        <a:t>126.660.179.827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1" i="0" u="none" strike="noStrike" dirty="0">
                          <a:effectLst/>
                          <a:latin typeface="Arial"/>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6625" y="1382781"/>
            <a:ext cx="6928595" cy="2952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5196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3"/>
          <p:cNvSpPr/>
          <p:nvPr/>
        </p:nvSpPr>
        <p:spPr>
          <a:xfrm>
            <a:off x="5531768" y="111176"/>
            <a:ext cx="6096000" cy="954107"/>
          </a:xfrm>
          <a:prstGeom prst="rect">
            <a:avLst/>
          </a:prstGeom>
        </p:spPr>
        <p:txBody>
          <a:bodyPr>
            <a:spAutoFit/>
          </a:bodyPr>
          <a:lstStyle/>
          <a:p>
            <a:pPr algn="ctr"/>
            <a:r>
              <a:rPr lang="es-ES" sz="2800" dirty="0">
                <a:solidFill>
                  <a:schemeClr val="bg1"/>
                </a:solidFill>
              </a:rPr>
              <a:t>EJECUCIÓN PRESUPUESTAL DE INGRESOS VIGENCIA 2018</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4475" y="1320787"/>
            <a:ext cx="8573869" cy="315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Tabla"/>
          <p:cNvGraphicFramePr>
            <a:graphicFrameLocks noGrp="1"/>
          </p:cNvGraphicFramePr>
          <p:nvPr>
            <p:extLst>
              <p:ext uri="{D42A27DB-BD31-4B8C-83A1-F6EECF244321}">
                <p14:modId xmlns:p14="http://schemas.microsoft.com/office/powerpoint/2010/main" val="2292741260"/>
              </p:ext>
            </p:extLst>
          </p:nvPr>
        </p:nvGraphicFramePr>
        <p:xfrm>
          <a:off x="2916046" y="4600484"/>
          <a:ext cx="5933486" cy="1457325"/>
        </p:xfrm>
        <a:graphic>
          <a:graphicData uri="http://schemas.openxmlformats.org/drawingml/2006/table">
            <a:tbl>
              <a:tblPr/>
              <a:tblGrid>
                <a:gridCol w="2775295"/>
                <a:gridCol w="1177398"/>
                <a:gridCol w="1283735"/>
                <a:gridCol w="697058"/>
              </a:tblGrid>
              <a:tr h="161925">
                <a:tc>
                  <a:txBody>
                    <a:bodyPr/>
                    <a:lstStyle/>
                    <a:p>
                      <a:pPr algn="ctr" fontAlgn="b"/>
                      <a:r>
                        <a:rPr lang="es-CO" sz="1050" b="1" i="0" u="none" strike="noStrike">
                          <a:effectLst/>
                          <a:latin typeface="Arial"/>
                        </a:rPr>
                        <a:t>DESCRIPCIÓN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APROPIADO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RECAUDADO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s-CO" sz="1050" b="1" i="0" u="none" strike="noStrike">
                          <a:effectLst/>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161925">
                <a:tc>
                  <a:txBody>
                    <a:bodyPr/>
                    <a:lstStyle/>
                    <a:p>
                      <a:pPr algn="l" fontAlgn="b"/>
                      <a:r>
                        <a:rPr lang="es-CO" sz="1000" b="0" i="0" u="none" strike="noStrike">
                          <a:effectLst/>
                          <a:latin typeface="Arial"/>
                        </a:rPr>
                        <a:t>DERECHOS ACADÉMICOS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15.376.537.866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16.043.807.292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104,34%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VENTA DE SERVICIOS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19.785.135.508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15.675.452.307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79,23%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OPERACIONES COMERCIALES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230.000.000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212.341.957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92,32%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OTRAS RENTAS PROPIAS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15.016.826.131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15.724.608.782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104,71%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APORTES DEL PRESUPUESTO NACIONAL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65.948.938.210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65.948.938.210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CONSEJO SUPERIOR ESTUDIANTIL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40.000.000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40.000.000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00" b="0" i="0" u="none" strike="noStrike">
                          <a:effectLst/>
                          <a:latin typeface="Arial"/>
                        </a:rPr>
                        <a:t>RECURSOS DE CAPITAL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10.262.742.112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effectLst/>
                          <a:latin typeface="Arial"/>
                        </a:rPr>
                        <a:t>10.431.981.637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00" b="0" i="0" u="none" strike="noStrike">
                          <a:effectLst/>
                          <a:latin typeface="Arial"/>
                        </a:rPr>
                        <a:t>101,65%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b"/>
                      <a:r>
                        <a:rPr lang="es-CO" sz="1050" b="1" i="0" u="none" strike="noStrike">
                          <a:effectLst/>
                          <a:latin typeface="Arial"/>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50" b="1" i="0" u="none" strike="noStrike">
                          <a:effectLst/>
                          <a:latin typeface="Arial"/>
                        </a:rPr>
                        <a:t>126.660.179.827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50" b="1" i="0" u="none" strike="noStrike">
                          <a:effectLst/>
                          <a:latin typeface="Arial"/>
                        </a:rPr>
                        <a:t>124.077.130.185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1" i="0" u="none" strike="noStrike" dirty="0">
                          <a:effectLst/>
                          <a:latin typeface="Arial"/>
                        </a:rPr>
                        <a:t>97,96%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289110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3956</Words>
  <Application>Microsoft Office PowerPoint</Application>
  <PresentationFormat>Panorámica</PresentationFormat>
  <Paragraphs>828</Paragraphs>
  <Slides>49</Slides>
  <Notes>0</Notes>
  <HiddenSlides>0</HiddenSlides>
  <MMClips>0</MMClips>
  <ScaleCrop>false</ScaleCrop>
  <HeadingPairs>
    <vt:vector size="6" baseType="variant">
      <vt:variant>
        <vt:lpstr>Fuentes usadas</vt:lpstr>
      </vt:variant>
      <vt:variant>
        <vt:i4>13</vt:i4>
      </vt:variant>
      <vt:variant>
        <vt:lpstr>Tema</vt:lpstr>
      </vt:variant>
      <vt:variant>
        <vt:i4>1</vt:i4>
      </vt:variant>
      <vt:variant>
        <vt:lpstr>Títulos de diapositiva</vt:lpstr>
      </vt:variant>
      <vt:variant>
        <vt:i4>49</vt:i4>
      </vt:variant>
    </vt:vector>
  </HeadingPairs>
  <TitlesOfParts>
    <vt:vector size="63" baseType="lpstr">
      <vt:lpstr>Arial Unicode MS</vt:lpstr>
      <vt:lpstr>SimSun</vt:lpstr>
      <vt:lpstr>Algerian</vt:lpstr>
      <vt:lpstr>Andale Sans UI</vt:lpstr>
      <vt:lpstr>Arial</vt:lpstr>
      <vt:lpstr>Arial Narrow</vt:lpstr>
      <vt:lpstr>Bodoni MT Black</vt:lpstr>
      <vt:lpstr>Calibri</vt:lpstr>
      <vt:lpstr>Calibri Light</vt:lpstr>
      <vt:lpstr>Symbol</vt:lpstr>
      <vt:lpstr>Tahoma</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  GESTIÓN PRESUPUESTAL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Marcela Fonseca Vasquez</cp:lastModifiedBy>
  <cp:revision>53</cp:revision>
  <dcterms:created xsi:type="dcterms:W3CDTF">2018-12-07T22:21:24Z</dcterms:created>
  <dcterms:modified xsi:type="dcterms:W3CDTF">2019-04-12T03:18:56Z</dcterms:modified>
</cp:coreProperties>
</file>